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72"/>
  </p:notesMasterIdLst>
  <p:handoutMasterIdLst>
    <p:handoutMasterId r:id="rId73"/>
  </p:handoutMasterIdLst>
  <p:sldIdLst>
    <p:sldId id="429" r:id="rId2"/>
    <p:sldId id="364" r:id="rId3"/>
    <p:sldId id="500" r:id="rId4"/>
    <p:sldId id="430" r:id="rId5"/>
    <p:sldId id="431" r:id="rId6"/>
    <p:sldId id="432" r:id="rId7"/>
    <p:sldId id="433" r:id="rId8"/>
    <p:sldId id="434" r:id="rId9"/>
    <p:sldId id="435" r:id="rId10"/>
    <p:sldId id="436" r:id="rId11"/>
    <p:sldId id="437" r:id="rId12"/>
    <p:sldId id="438" r:id="rId13"/>
    <p:sldId id="439" r:id="rId14"/>
    <p:sldId id="440" r:id="rId15"/>
    <p:sldId id="441" r:id="rId16"/>
    <p:sldId id="442" r:id="rId17"/>
    <p:sldId id="443" r:id="rId18"/>
    <p:sldId id="444" r:id="rId19"/>
    <p:sldId id="445" r:id="rId20"/>
    <p:sldId id="447" r:id="rId21"/>
    <p:sldId id="448" r:id="rId22"/>
    <p:sldId id="450" r:id="rId23"/>
    <p:sldId id="451" r:id="rId24"/>
    <p:sldId id="452" r:id="rId25"/>
    <p:sldId id="453" r:id="rId26"/>
    <p:sldId id="454" r:id="rId27"/>
    <p:sldId id="455" r:id="rId28"/>
    <p:sldId id="456" r:id="rId29"/>
    <p:sldId id="457" r:id="rId30"/>
    <p:sldId id="458" r:id="rId31"/>
    <p:sldId id="459" r:id="rId32"/>
    <p:sldId id="460" r:id="rId33"/>
    <p:sldId id="461" r:id="rId34"/>
    <p:sldId id="462" r:id="rId35"/>
    <p:sldId id="463" r:id="rId36"/>
    <p:sldId id="464" r:id="rId37"/>
    <p:sldId id="465" r:id="rId38"/>
    <p:sldId id="466" r:id="rId39"/>
    <p:sldId id="467" r:id="rId40"/>
    <p:sldId id="468" r:id="rId41"/>
    <p:sldId id="469" r:id="rId42"/>
    <p:sldId id="470" r:id="rId43"/>
    <p:sldId id="471" r:id="rId44"/>
    <p:sldId id="472" r:id="rId45"/>
    <p:sldId id="473" r:id="rId46"/>
    <p:sldId id="474" r:id="rId47"/>
    <p:sldId id="475" r:id="rId48"/>
    <p:sldId id="476" r:id="rId49"/>
    <p:sldId id="477" r:id="rId50"/>
    <p:sldId id="478" r:id="rId51"/>
    <p:sldId id="479" r:id="rId52"/>
    <p:sldId id="480" r:id="rId53"/>
    <p:sldId id="481" r:id="rId54"/>
    <p:sldId id="482" r:id="rId55"/>
    <p:sldId id="483" r:id="rId56"/>
    <p:sldId id="484" r:id="rId57"/>
    <p:sldId id="498" r:id="rId58"/>
    <p:sldId id="486" r:id="rId59"/>
    <p:sldId id="485" r:id="rId60"/>
    <p:sldId id="487" r:id="rId61"/>
    <p:sldId id="488" r:id="rId62"/>
    <p:sldId id="489" r:id="rId63"/>
    <p:sldId id="490" r:id="rId64"/>
    <p:sldId id="491" r:id="rId65"/>
    <p:sldId id="492" r:id="rId66"/>
    <p:sldId id="493" r:id="rId67"/>
    <p:sldId id="494" r:id="rId68"/>
    <p:sldId id="495" r:id="rId69"/>
    <p:sldId id="496" r:id="rId70"/>
    <p:sldId id="362" r:id="rId7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F5F5"/>
    <a:srgbClr val="FEF9E2"/>
    <a:srgbClr val="FDF0AE"/>
    <a:srgbClr val="344F8C"/>
    <a:srgbClr val="105D91"/>
    <a:srgbClr val="192B53"/>
    <a:srgbClr val="99ADD9"/>
    <a:srgbClr val="993366"/>
    <a:srgbClr val="415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9" autoAdjust="0"/>
    <p:restoredTop sz="96429" autoAdjust="0"/>
  </p:normalViewPr>
  <p:slideViewPr>
    <p:cSldViewPr>
      <p:cViewPr varScale="1">
        <p:scale>
          <a:sx n="132" d="100"/>
          <a:sy n="132" d="100"/>
        </p:scale>
        <p:origin x="1002" y="114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2022-01-28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9" y="303610"/>
            <a:ext cx="8497887" cy="4536281"/>
          </a:xfrm>
          <a:prstGeom prst="roundRect">
            <a:avLst>
              <a:gd name="adj" fmla="val 2066"/>
            </a:avLst>
          </a:prstGeom>
          <a:noFill/>
          <a:ln w="53975">
            <a:solidFill>
              <a:srgbClr val="99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9A5F3A"/>
              </a:solidFill>
            </a:endParaRPr>
          </a:p>
        </p:txBody>
      </p:sp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77579" y="446485"/>
            <a:ext cx="1216025" cy="241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1590" y="749047"/>
            <a:ext cx="7186612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 err="1">
                <a:latin typeface="HY견고딕" pitchFamily="18" charset="-127"/>
                <a:ea typeface="HY견고딕" pitchFamily="18" charset="-127"/>
              </a:rPr>
              <a:t>파이썬</a:t>
            </a:r>
            <a:r>
              <a:rPr kumimoji="0" lang="ko-KR" altLang="en-US" sz="18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dirty="0">
                <a:latin typeface="HY견고딕" pitchFamily="18" charset="-127"/>
                <a:ea typeface="HY견고딕" pitchFamily="18" charset="-127"/>
              </a:rPr>
              <a:t>for</a:t>
            </a:r>
            <a:r>
              <a:rPr kumimoji="0" lang="en-US" altLang="ko-KR" sz="1800" baseline="0" dirty="0">
                <a:latin typeface="HY견고딕" pitchFamily="18" charset="-127"/>
                <a:ea typeface="HY견고딕" pitchFamily="18" charset="-127"/>
              </a:rPr>
              <a:t> Beginner</a:t>
            </a:r>
            <a:endParaRPr kumimoji="0" lang="de-DE" altLang="ko-KR" sz="1200" b="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4" y="1275160"/>
            <a:ext cx="7991475" cy="11695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000" u="none">
                <a:ea typeface="맑은 고딕" pitchFamily="50" charset="-127"/>
              </a:rPr>
              <a:t>.</a:t>
            </a:r>
            <a:r>
              <a:rPr kumimoji="0" lang="ko-KR" altLang="en-US" sz="1000" u="none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u="none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000" u="sng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31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C:\Users\KDY\Desktop\파이썬 3판\강의교안\줄배경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4" t="46405" r="45535" b="4804"/>
          <a:stretch/>
        </p:blipFill>
        <p:spPr bwMode="auto">
          <a:xfrm>
            <a:off x="0" y="0"/>
            <a:ext cx="41529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C:\Users\KDY\Desktop\파이썬 3판\강의교안\파이썬 for Beginner 3판 로고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2" t="43096" r="30281" b="45077"/>
          <a:stretch/>
        </p:blipFill>
        <p:spPr bwMode="auto">
          <a:xfrm>
            <a:off x="4415009" y="3904270"/>
            <a:ext cx="4457808" cy="9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C:\Users\KDY\Desktop\파이썬 3판\강의교안\파이썬 for Beginner 3판 강의교안 템플릿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4920" r="15376" b="29529"/>
          <a:stretch/>
        </p:blipFill>
        <p:spPr bwMode="auto">
          <a:xfrm>
            <a:off x="5033565" y="429335"/>
            <a:ext cx="3220697" cy="347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16836"/>
            <a:ext cx="9144000" cy="416886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5" y="4975110"/>
            <a:ext cx="733425" cy="16192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4912010"/>
            <a:ext cx="842962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/70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38839"/>
            <a:ext cx="7785100" cy="355997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580279"/>
            <a:ext cx="8963994" cy="425246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16836"/>
            <a:ext cx="9144000" cy="416886"/>
          </a:xfrm>
          <a:prstGeom prst="rect">
            <a:avLst/>
          </a:prstGeom>
          <a:solidFill>
            <a:srgbClr val="105D91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5" y="4982766"/>
            <a:ext cx="733425" cy="16192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4931296"/>
            <a:ext cx="842962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/70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38839"/>
            <a:ext cx="7785100" cy="355997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580279"/>
            <a:ext cx="8963994" cy="425246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1" y="4894010"/>
            <a:ext cx="8756650" cy="210035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3" name="Line 5"/>
          <p:cNvSpPr>
            <a:spLocks noChangeShapeType="1"/>
          </p:cNvSpPr>
          <p:nvPr userDrawn="1">
            <p:custDataLst>
              <p:tags r:id="rId2"/>
            </p:custDataLst>
          </p:nvPr>
        </p:nvSpPr>
        <p:spPr bwMode="auto">
          <a:xfrm>
            <a:off x="2506663" y="2780110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lIns="91438" tIns="45719" rIns="91438" bIns="45719"/>
          <a:lstStyle/>
          <a:p>
            <a:endParaRPr lang="ko-KR" altLang="en-US"/>
          </a:p>
        </p:txBody>
      </p:sp>
      <p:pic>
        <p:nvPicPr>
          <p:cNvPr id="14" name="Picture 5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96" y="382421"/>
            <a:ext cx="4280446" cy="4286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3169818" y="2171842"/>
            <a:ext cx="2824998" cy="70788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FFE45B"/>
                </a:solidFill>
                <a:latin typeface="+mn-lt"/>
              </a:rPr>
              <a:t>Thank You</a:t>
            </a:r>
            <a:endParaRPr lang="ko-KR" altLang="en-US" sz="40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5" y="4982766"/>
            <a:ext cx="733425" cy="16192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4954191"/>
            <a:ext cx="842962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/70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2022-01-28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DY\Desktop\파이썬 3판\강의교안_파이썬\리소스\2페이지\9장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25"/>
          <a:stretch/>
        </p:blipFill>
        <p:spPr bwMode="auto">
          <a:xfrm>
            <a:off x="107560" y="321500"/>
            <a:ext cx="3839970" cy="138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KDY\Desktop\파이썬 3판\강의교안_파이썬\리소스\2페이지\9장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6" t="32934" r="24465" b="45603"/>
          <a:stretch/>
        </p:blipFill>
        <p:spPr bwMode="auto">
          <a:xfrm>
            <a:off x="392135" y="1806665"/>
            <a:ext cx="3510390" cy="189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722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손님 </a:t>
            </a:r>
            <a:r>
              <a:rPr lang="en-US" altLang="ko-KR" dirty="0"/>
              <a:t>3</a:t>
            </a:r>
            <a:r>
              <a:rPr lang="ko-KR" altLang="en-US" dirty="0"/>
              <a:t>명이 연속해서 들어온다고 했을 때</a:t>
            </a:r>
            <a:r>
              <a:rPr lang="en-US" altLang="ko-KR" dirty="0"/>
              <a:t>(</a:t>
            </a:r>
            <a:r>
              <a:rPr lang="ko-KR" altLang="en-US" dirty="0"/>
              <a:t>커피 자판기 만들기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1043153"/>
            <a:ext cx="4725525" cy="352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0561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커피 자판기 실제 프로그램으로 만들기</a:t>
            </a:r>
            <a:r>
              <a:rPr lang="en-US" altLang="ko-KR" dirty="0"/>
              <a:t>(</a:t>
            </a:r>
            <a:r>
              <a:rPr lang="ko-KR" altLang="en-US" dirty="0"/>
              <a:t>함수 개념 응용 </a:t>
            </a:r>
            <a:r>
              <a:rPr lang="en-US" altLang="ko-KR" dirty="0"/>
              <a:t>Code09-01.py 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6" y="951570"/>
            <a:ext cx="7052189" cy="361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645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2293" y="581025"/>
            <a:ext cx="6207027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086836" y="1660399"/>
            <a:ext cx="373541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손님에게 커피 종류를 물어봄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커피 자판기만 있음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손님에게 커피를 대접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862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Code09-02.py</a:t>
            </a:r>
            <a:r>
              <a:rPr lang="ko-KR" altLang="en-US" dirty="0"/>
              <a:t>를 이용 연속해서 방문한 손님</a:t>
            </a:r>
            <a:r>
              <a:rPr lang="en-US" altLang="ko-KR" dirty="0"/>
              <a:t>(A, B, C) 3</a:t>
            </a:r>
            <a:r>
              <a:rPr lang="ko-KR" altLang="en-US" dirty="0"/>
              <a:t>명에게 커피 대접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49" y="1016790"/>
            <a:ext cx="6522052" cy="1194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75" y="2211710"/>
            <a:ext cx="6522053" cy="2579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6943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600" y="1086585"/>
            <a:ext cx="7200800" cy="261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339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143" y="771550"/>
            <a:ext cx="7665713" cy="3844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73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함수의 형식과 활용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61" y="1086585"/>
            <a:ext cx="5962449" cy="279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3196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plus() </a:t>
            </a:r>
            <a:r>
              <a:rPr lang="ko-KR" altLang="en-US" dirty="0"/>
              <a:t>함수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45" y="951571"/>
            <a:ext cx="8310710" cy="3881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4574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plus() </a:t>
            </a:r>
            <a:r>
              <a:rPr lang="ko-KR" altLang="en-US" dirty="0"/>
              <a:t>함수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65" y="1041580"/>
            <a:ext cx="7905665" cy="3881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131840" y="1716655"/>
            <a:ext cx="541949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2~5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plus() </a:t>
            </a:r>
            <a:r>
              <a:rPr lang="ko-KR" altLang="en-US" sz="1400" dirty="0">
                <a:solidFill>
                  <a:srgbClr val="FF0000"/>
                </a:solidFill>
              </a:rPr>
              <a:t>함수를 정의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매개변수로 받은 두 값의 합계를 구함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반환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100, 200 </a:t>
            </a:r>
            <a:r>
              <a:rPr lang="ko-KR" altLang="en-US" sz="1400" dirty="0">
                <a:solidFill>
                  <a:srgbClr val="FF0000"/>
                </a:solidFill>
              </a:rPr>
              <a:t>두 값 을 전달하면서 </a:t>
            </a:r>
            <a:r>
              <a:rPr lang="en-US" altLang="ko-KR" sz="1400" dirty="0">
                <a:solidFill>
                  <a:srgbClr val="FF0000"/>
                </a:solidFill>
              </a:rPr>
              <a:t>plus() </a:t>
            </a:r>
            <a:r>
              <a:rPr lang="ko-KR" altLang="en-US" sz="1400" dirty="0">
                <a:solidFill>
                  <a:srgbClr val="FF0000"/>
                </a:solidFill>
              </a:rPr>
              <a:t>함수를 호출해 </a:t>
            </a:r>
            <a:r>
              <a:rPr lang="en-US" altLang="ko-KR" sz="1400" dirty="0">
                <a:solidFill>
                  <a:srgbClr val="FF0000"/>
                </a:solidFill>
              </a:rPr>
              <a:t>hap</a:t>
            </a:r>
            <a:r>
              <a:rPr lang="ko-KR" altLang="en-US" sz="1400" dirty="0">
                <a:solidFill>
                  <a:srgbClr val="FF0000"/>
                </a:solidFill>
              </a:rPr>
              <a:t>에 대입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plus() </a:t>
            </a:r>
            <a:r>
              <a:rPr lang="ko-KR" altLang="en-US" sz="1400" dirty="0">
                <a:solidFill>
                  <a:srgbClr val="FF0000"/>
                </a:solidFill>
              </a:rPr>
              <a:t>함수에서 반환된 값 출력</a:t>
            </a:r>
          </a:p>
        </p:txBody>
      </p:sp>
    </p:spTree>
    <p:extLst>
      <p:ext uri="{BB962C8B-B14F-4D97-AF65-F5344CB8AC3E}">
        <p14:creationId xmlns:p14="http://schemas.microsoft.com/office/powerpoint/2010/main" val="654642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plus() </a:t>
            </a:r>
            <a:r>
              <a:rPr lang="ko-KR" altLang="en-US" dirty="0"/>
              <a:t>함수의 형식과 호출 순서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22" y="1041580"/>
            <a:ext cx="5012156" cy="3881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0666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KDY\Desktop\파이썬 3판\강의교안_파이썬\리소스\2페이지\9장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2" t="60199" r="26521"/>
          <a:stretch/>
        </p:blipFill>
        <p:spPr bwMode="auto">
          <a:xfrm>
            <a:off x="296525" y="591530"/>
            <a:ext cx="4187915" cy="437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942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plus() </a:t>
            </a:r>
            <a:r>
              <a:rPr lang="ko-KR" altLang="en-US" dirty="0"/>
              <a:t>함수의 호출 </a:t>
            </a:r>
            <a:r>
              <a:rPr lang="ko-KR" altLang="en-US" dirty="0" err="1"/>
              <a:t>간략</a:t>
            </a:r>
            <a:r>
              <a:rPr lang="ko-KR" altLang="en-US" dirty="0"/>
              <a:t> 표현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665" y="1221600"/>
            <a:ext cx="6030670" cy="2869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6305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덧셈</a:t>
            </a:r>
            <a:r>
              <a:rPr lang="en-US" altLang="ko-KR" dirty="0"/>
              <a:t>, </a:t>
            </a:r>
            <a:r>
              <a:rPr lang="ko-KR" altLang="en-US" dirty="0"/>
              <a:t>뺄셈</a:t>
            </a:r>
            <a:r>
              <a:rPr lang="en-US" altLang="ko-KR" dirty="0"/>
              <a:t>, </a:t>
            </a:r>
            <a:r>
              <a:rPr lang="ko-KR" altLang="en-US" dirty="0"/>
              <a:t>곱셈</a:t>
            </a:r>
            <a:r>
              <a:rPr lang="en-US" altLang="ko-KR" dirty="0"/>
              <a:t>, </a:t>
            </a:r>
            <a:r>
              <a:rPr lang="ko-KR" altLang="en-US" dirty="0"/>
              <a:t>나눗셈을 하는 계산기 함수를 작성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84063"/>
            <a:ext cx="7118350" cy="4220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66855" y="119882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2~13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매개변수를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개 받는 </a:t>
            </a:r>
            <a:r>
              <a:rPr lang="en-US" altLang="ko-KR" sz="1400" dirty="0" err="1">
                <a:solidFill>
                  <a:srgbClr val="FF0000"/>
                </a:solidFill>
              </a:rPr>
              <a:t>calc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함수를 정의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어떤 연산을 할지 연산자를 입력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21~22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계산할 숫자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개를 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calc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함수에 매개 변수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개를 넘겨주며 호출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4~11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사용자가 입력한 연산자에 따라 필요한 연산을 수행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계산된 값을 </a:t>
            </a:r>
            <a:r>
              <a:rPr lang="en-US" altLang="ko-KR" sz="1400" dirty="0">
                <a:solidFill>
                  <a:srgbClr val="FF0000"/>
                </a:solidFill>
              </a:rPr>
              <a:t>return</a:t>
            </a:r>
            <a:r>
              <a:rPr lang="ko-KR" altLang="en-US" sz="1400" dirty="0">
                <a:solidFill>
                  <a:srgbClr val="FF0000"/>
                </a:solidFill>
              </a:rPr>
              <a:t>으로 반환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calc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함수에서 반환한 값을 </a:t>
            </a:r>
            <a:r>
              <a:rPr lang="en-US" altLang="ko-KR" sz="1400" dirty="0">
                <a:solidFill>
                  <a:srgbClr val="FF0000"/>
                </a:solidFill>
              </a:rPr>
              <a:t>res</a:t>
            </a:r>
            <a:r>
              <a:rPr lang="ko-KR" altLang="en-US" sz="1400" dirty="0">
                <a:solidFill>
                  <a:srgbClr val="FF0000"/>
                </a:solidFill>
              </a:rPr>
              <a:t>에 넣음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계산식 출력</a:t>
            </a:r>
          </a:p>
        </p:txBody>
      </p:sp>
    </p:spTree>
    <p:extLst>
      <p:ext uri="{BB962C8B-B14F-4D97-AF65-F5344CB8AC3E}">
        <p14:creationId xmlns:p14="http://schemas.microsoft.com/office/powerpoint/2010/main" val="1945535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Tip </a:t>
            </a:r>
            <a:r>
              <a:rPr lang="en-US" altLang="ko-KR" dirty="0"/>
              <a:t>• </a:t>
            </a:r>
            <a:r>
              <a:rPr lang="ko-KR" altLang="en-US" dirty="0"/>
              <a:t>매개변수</a:t>
            </a:r>
            <a:r>
              <a:rPr lang="en-US" altLang="ko-KR" dirty="0"/>
              <a:t>(</a:t>
            </a:r>
            <a:r>
              <a:rPr lang="ko-KR" altLang="en-US" dirty="0" err="1"/>
              <a:t>파라미터</a:t>
            </a:r>
            <a:r>
              <a:rPr lang="en-US" altLang="ko-KR" dirty="0"/>
              <a:t>)</a:t>
            </a:r>
            <a:r>
              <a:rPr lang="ko-KR" altLang="en-US" dirty="0"/>
              <a:t>는 지역 변수로 취급</a:t>
            </a:r>
            <a:r>
              <a:rPr lang="en-US" altLang="ko-KR" dirty="0"/>
              <a:t>. Code09-05.py</a:t>
            </a:r>
            <a:r>
              <a:rPr lang="ko-KR" altLang="en-US" dirty="0"/>
              <a:t>의 </a:t>
            </a:r>
            <a:r>
              <a:rPr lang="en-US" altLang="ko-KR" dirty="0" err="1"/>
              <a:t>calc</a:t>
            </a:r>
            <a:r>
              <a:rPr lang="en-US" altLang="ko-KR" dirty="0"/>
              <a:t>( ) </a:t>
            </a:r>
            <a:r>
              <a:rPr lang="ko-KR" altLang="en-US" dirty="0"/>
              <a:t>함수가 받는 매개변수   </a:t>
            </a:r>
            <a:endParaRPr lang="en-US" altLang="ko-KR" dirty="0"/>
          </a:p>
          <a:p>
            <a:pPr marL="357188" lvl="1" indent="0">
              <a:buNone/>
            </a:pPr>
            <a:r>
              <a:rPr lang="en-US" altLang="ko-KR" dirty="0"/>
              <a:t>       v1, v2, op</a:t>
            </a:r>
            <a:r>
              <a:rPr lang="ko-KR" altLang="en-US" dirty="0"/>
              <a:t>는 모두 </a:t>
            </a:r>
            <a:r>
              <a:rPr lang="en-US" altLang="ko-KR" dirty="0" err="1"/>
              <a:t>calc</a:t>
            </a:r>
            <a:r>
              <a:rPr lang="en-US" altLang="ko-KR" dirty="0"/>
              <a:t>() </a:t>
            </a:r>
            <a:r>
              <a:rPr lang="ko-KR" altLang="en-US" dirty="0"/>
              <a:t>함수 안에서만 사용되는 지역 변수</a:t>
            </a:r>
            <a:r>
              <a:rPr lang="en-US" altLang="ko-KR" dirty="0"/>
              <a:t>. </a:t>
            </a:r>
            <a:r>
              <a:rPr lang="ko-KR" altLang="en-US" dirty="0"/>
              <a:t>지역 변수와 전역 변수는</a:t>
            </a:r>
            <a:endParaRPr lang="en-US" altLang="ko-KR" dirty="0"/>
          </a:p>
          <a:p>
            <a:pPr marL="357188" lvl="1" indent="0">
              <a:buNone/>
            </a:pPr>
            <a:r>
              <a:rPr lang="en-US" altLang="ko-KR" dirty="0"/>
              <a:t>     </a:t>
            </a:r>
            <a:r>
              <a:rPr lang="ko-KR" altLang="en-US" dirty="0"/>
              <a:t> 바로 이어서 설명</a:t>
            </a:r>
            <a:endParaRPr lang="en-US" altLang="ko-K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96" y="726545"/>
            <a:ext cx="7245804" cy="2508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1240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05" y="641748"/>
            <a:ext cx="711079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9429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/>
              <a:t>지역 변수</a:t>
            </a:r>
            <a:r>
              <a:rPr lang="en-US" altLang="ko-KR" sz="2000" dirty="0"/>
              <a:t>, </a:t>
            </a:r>
            <a:r>
              <a:rPr lang="ko-KR" altLang="en-US" sz="2000" dirty="0"/>
              <a:t>전역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지역 변수와 전역 변수의 이해</a:t>
            </a:r>
            <a:endParaRPr lang="en-US" altLang="ko-KR" dirty="0"/>
          </a:p>
          <a:p>
            <a:pPr lvl="1"/>
            <a:r>
              <a:rPr lang="ko-KR" altLang="en-US" dirty="0"/>
              <a:t>지역 변수 </a:t>
            </a:r>
            <a:r>
              <a:rPr lang="en-US" altLang="ko-KR" dirty="0"/>
              <a:t>: </a:t>
            </a:r>
            <a:r>
              <a:rPr lang="ko-KR" altLang="en-US" dirty="0"/>
              <a:t>한정된 지역에서만 사용</a:t>
            </a:r>
            <a:endParaRPr lang="en-US" altLang="ko-KR" dirty="0"/>
          </a:p>
          <a:p>
            <a:pPr lvl="1"/>
            <a:r>
              <a:rPr lang="ko-KR" altLang="en-US" dirty="0"/>
              <a:t>전역 변수 </a:t>
            </a:r>
            <a:r>
              <a:rPr lang="en-US" altLang="ko-KR" dirty="0"/>
              <a:t>: </a:t>
            </a:r>
            <a:r>
              <a:rPr lang="ko-KR" altLang="en-US" dirty="0"/>
              <a:t>프로그램 전체에서 사용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198" y="1941680"/>
            <a:ext cx="5445604" cy="255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053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/>
              <a:t>지역 변수</a:t>
            </a:r>
            <a:r>
              <a:rPr lang="en-US" altLang="ko-KR" sz="2000" dirty="0"/>
              <a:t>, </a:t>
            </a:r>
            <a:r>
              <a:rPr lang="ko-KR" altLang="en-US" sz="2000" dirty="0"/>
              <a:t>전역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지역 변수와 전역 변수의 이해</a:t>
            </a:r>
            <a:endParaRPr lang="en-US" altLang="ko-KR" dirty="0"/>
          </a:p>
          <a:p>
            <a:pPr lvl="1"/>
            <a:r>
              <a:rPr lang="ko-KR" altLang="en-US" dirty="0"/>
              <a:t>지역 변수 </a:t>
            </a:r>
            <a:r>
              <a:rPr lang="en-US" altLang="ko-KR" dirty="0"/>
              <a:t>: </a:t>
            </a:r>
            <a:r>
              <a:rPr lang="ko-KR" altLang="en-US" dirty="0"/>
              <a:t>한정된 지역에서만 사용</a:t>
            </a:r>
            <a:endParaRPr lang="en-US" altLang="ko-KR" dirty="0"/>
          </a:p>
          <a:p>
            <a:pPr lvl="1"/>
            <a:r>
              <a:rPr lang="ko-KR" altLang="en-US" dirty="0"/>
              <a:t>전역 변수 </a:t>
            </a:r>
            <a:r>
              <a:rPr lang="en-US" altLang="ko-KR" dirty="0"/>
              <a:t>: </a:t>
            </a:r>
            <a:r>
              <a:rPr lang="ko-KR" altLang="en-US" dirty="0"/>
              <a:t>프로그램 전체에서 사용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1896675"/>
            <a:ext cx="4999490" cy="1916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9698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/>
              <a:t>지역 변수</a:t>
            </a:r>
            <a:r>
              <a:rPr lang="en-US" altLang="ko-KR" sz="2000" dirty="0"/>
              <a:t>, </a:t>
            </a:r>
            <a:r>
              <a:rPr lang="ko-KR" altLang="en-US" sz="2000" dirty="0"/>
              <a:t>전역 변수</a:t>
            </a: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3833" y="581025"/>
            <a:ext cx="6463946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166955" y="1930429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2~4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한 </a:t>
            </a:r>
            <a:r>
              <a:rPr lang="en-US" altLang="ko-KR" sz="1400" dirty="0">
                <a:solidFill>
                  <a:srgbClr val="FF0000"/>
                </a:solidFill>
              </a:rPr>
              <a:t>func1() </a:t>
            </a:r>
            <a:r>
              <a:rPr lang="ko-KR" altLang="en-US" sz="1400" dirty="0">
                <a:solidFill>
                  <a:srgbClr val="FF0000"/>
                </a:solidFill>
              </a:rPr>
              <a:t>함수 정의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a</a:t>
            </a:r>
            <a:r>
              <a:rPr lang="ko-KR" altLang="en-US" sz="1400" dirty="0">
                <a:solidFill>
                  <a:srgbClr val="FF0000"/>
                </a:solidFill>
              </a:rPr>
              <a:t>를 선언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지역 변수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a</a:t>
            </a:r>
            <a:r>
              <a:rPr lang="ko-KR" altLang="en-US" sz="1400" dirty="0">
                <a:solidFill>
                  <a:srgbClr val="FF0000"/>
                </a:solidFill>
              </a:rPr>
              <a:t>는 선언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전역 변수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13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func1() </a:t>
            </a:r>
            <a:r>
              <a:rPr lang="ko-KR" altLang="en-US" sz="1400" dirty="0">
                <a:solidFill>
                  <a:srgbClr val="FF0000"/>
                </a:solidFill>
              </a:rPr>
              <a:t>함수 호출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func2() </a:t>
            </a:r>
            <a:r>
              <a:rPr lang="ko-KR" altLang="en-US" sz="1400" dirty="0">
                <a:solidFill>
                  <a:srgbClr val="FF0000"/>
                </a:solidFill>
              </a:rPr>
              <a:t>함수 호출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382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/>
              <a:t>지역 변수</a:t>
            </a:r>
            <a:r>
              <a:rPr lang="en-US" altLang="ko-KR" sz="2000" dirty="0"/>
              <a:t>, </a:t>
            </a:r>
            <a:r>
              <a:rPr lang="ko-KR" altLang="en-US" sz="2000" dirty="0"/>
              <a:t>전역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10</a:t>
            </a:r>
            <a:r>
              <a:rPr lang="ko-KR" altLang="en-US" dirty="0"/>
              <a:t>행의 전역 변수가 없다면 </a:t>
            </a:r>
            <a:r>
              <a:rPr lang="en-US" altLang="ko-KR" dirty="0"/>
              <a:t>7</a:t>
            </a:r>
            <a:r>
              <a:rPr lang="ko-KR" altLang="en-US" dirty="0"/>
              <a:t>행은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131590"/>
            <a:ext cx="8019200" cy="787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00" y="1874173"/>
            <a:ext cx="8014350" cy="125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817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/>
              <a:t>지역 변수</a:t>
            </a:r>
            <a:r>
              <a:rPr lang="en-US" altLang="ko-KR" sz="2000" dirty="0"/>
              <a:t>, </a:t>
            </a:r>
            <a:r>
              <a:rPr lang="ko-KR" altLang="en-US" sz="2000" dirty="0"/>
              <a:t>전역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글로벌 </a:t>
            </a:r>
            <a:r>
              <a:rPr lang="ko-KR" altLang="en-US" dirty="0" err="1"/>
              <a:t>예약어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27" y="951570"/>
            <a:ext cx="7642575" cy="3902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680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/>
              <a:t>지역 변수</a:t>
            </a:r>
            <a:r>
              <a:rPr lang="en-US" altLang="ko-KR" sz="2000" dirty="0"/>
              <a:t>, </a:t>
            </a:r>
            <a:r>
              <a:rPr lang="ko-KR" altLang="en-US" sz="2000" dirty="0"/>
              <a:t>전역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글로벌 </a:t>
            </a:r>
            <a:r>
              <a:rPr lang="ko-KR" altLang="en-US" dirty="0" err="1"/>
              <a:t>예약어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27" y="951570"/>
            <a:ext cx="7642575" cy="3902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941930" y="1795414"/>
            <a:ext cx="48605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global </a:t>
            </a:r>
            <a:r>
              <a:rPr lang="ko-KR" altLang="en-US" sz="1400" dirty="0">
                <a:solidFill>
                  <a:srgbClr val="FF0000"/>
                </a:solidFill>
              </a:rPr>
              <a:t>예약어로 </a:t>
            </a:r>
            <a:r>
              <a:rPr lang="en-US" altLang="ko-KR" sz="1400" dirty="0">
                <a:solidFill>
                  <a:srgbClr val="FF0000"/>
                </a:solidFill>
              </a:rPr>
              <a:t>a </a:t>
            </a:r>
            <a:r>
              <a:rPr lang="ko-KR" altLang="en-US" sz="1400" dirty="0">
                <a:solidFill>
                  <a:srgbClr val="FF0000"/>
                </a:solidFill>
              </a:rPr>
              <a:t>변수를 전역 변수로 지정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전역 변수 </a:t>
            </a:r>
            <a:r>
              <a:rPr lang="en-US" altLang="ko-KR" sz="1400" dirty="0">
                <a:solidFill>
                  <a:srgbClr val="FF0000"/>
                </a:solidFill>
              </a:rPr>
              <a:t>a</a:t>
            </a:r>
            <a:r>
              <a:rPr lang="ko-KR" altLang="en-US" sz="1400" dirty="0">
                <a:solidFill>
                  <a:srgbClr val="FF0000"/>
                </a:solidFill>
              </a:rPr>
              <a:t>값을 </a:t>
            </a:r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</a:rPr>
              <a:t>으로 변경하므로 </a:t>
            </a:r>
            <a:r>
              <a:rPr lang="en-US" altLang="ko-KR" sz="1400" dirty="0">
                <a:solidFill>
                  <a:srgbClr val="FF0000"/>
                </a:solidFill>
              </a:rPr>
              <a:t>func1()</a:t>
            </a:r>
            <a:r>
              <a:rPr lang="ko-KR" altLang="en-US" sz="1400" dirty="0">
                <a:solidFill>
                  <a:srgbClr val="FF0000"/>
                </a:solidFill>
              </a:rPr>
              <a:t>과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func2() </a:t>
            </a:r>
            <a:r>
              <a:rPr lang="ko-KR" altLang="en-US" sz="1400" dirty="0">
                <a:solidFill>
                  <a:srgbClr val="FF0000"/>
                </a:solidFill>
              </a:rPr>
              <a:t>함수에서 모두 전역 변수 </a:t>
            </a:r>
            <a:r>
              <a:rPr lang="en-US" altLang="ko-KR" sz="1400" dirty="0">
                <a:solidFill>
                  <a:srgbClr val="FF0000"/>
                </a:solidFill>
              </a:rPr>
              <a:t>a</a:t>
            </a:r>
            <a:r>
              <a:rPr lang="ko-KR" altLang="en-US" sz="1400" dirty="0">
                <a:solidFill>
                  <a:srgbClr val="FF0000"/>
                </a:solidFill>
              </a:rPr>
              <a:t>값을 </a:t>
            </a:r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</a:rPr>
              <a:t>으로 출력</a:t>
            </a:r>
          </a:p>
        </p:txBody>
      </p:sp>
    </p:spTree>
    <p:extLst>
      <p:ext uri="{BB962C8B-B14F-4D97-AF65-F5344CB8AC3E}">
        <p14:creationId xmlns:p14="http://schemas.microsoft.com/office/powerpoint/2010/main" val="120940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01 </a:t>
            </a:r>
            <a:r>
              <a:rPr lang="ko-KR" altLang="en-US" sz="2000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 err="1"/>
              <a:t>로또</a:t>
            </a:r>
            <a:r>
              <a:rPr lang="ko-KR" altLang="en-US" dirty="0"/>
              <a:t> 번호 추첨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50" y="1086585"/>
            <a:ext cx="5625625" cy="127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31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함수의 </a:t>
            </a:r>
            <a:r>
              <a:rPr lang="ko-KR" altLang="en-US" sz="2000" dirty="0" err="1"/>
              <a:t>반환값과</a:t>
            </a:r>
            <a:r>
              <a:rPr lang="ko-KR" altLang="en-US" sz="20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함수의 </a:t>
            </a:r>
            <a:r>
              <a:rPr lang="ko-KR" altLang="en-US" dirty="0" err="1"/>
              <a:t>반환값</a:t>
            </a:r>
            <a:endParaRPr lang="en-US" altLang="ko-KR" dirty="0"/>
          </a:p>
          <a:p>
            <a:pPr marL="357188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Tip </a:t>
            </a:r>
            <a:r>
              <a:rPr lang="en-US" altLang="ko-KR" dirty="0"/>
              <a:t>• </a:t>
            </a:r>
            <a:r>
              <a:rPr lang="ko-KR" altLang="en-US" dirty="0" err="1"/>
              <a:t>반환값은</a:t>
            </a:r>
            <a:r>
              <a:rPr lang="ko-KR" altLang="en-US" dirty="0"/>
              <a:t> </a:t>
            </a:r>
            <a:r>
              <a:rPr lang="en-US" altLang="ko-KR" dirty="0"/>
              <a:t>return </a:t>
            </a:r>
            <a:r>
              <a:rPr lang="ko-KR" altLang="en-US" dirty="0"/>
              <a:t>문으로 반환되므로 </a:t>
            </a:r>
            <a:r>
              <a:rPr lang="ko-KR" altLang="en-US" dirty="0" err="1"/>
              <a:t>리턴값이라고도</a:t>
            </a:r>
            <a:r>
              <a:rPr lang="ko-KR" altLang="en-US" dirty="0"/>
              <a:t> 함</a:t>
            </a:r>
            <a:r>
              <a:rPr lang="en-US" altLang="ko-KR" dirty="0"/>
              <a:t>. </a:t>
            </a:r>
            <a:r>
              <a:rPr lang="ko-KR" altLang="en-US" dirty="0"/>
              <a:t>매개변수는 </a:t>
            </a:r>
            <a:r>
              <a:rPr lang="ko-KR" altLang="en-US" dirty="0" err="1"/>
              <a:t>파라미터라고도</a:t>
            </a:r>
            <a:r>
              <a:rPr lang="ko-KR" altLang="en-US" dirty="0"/>
              <a:t> 함</a:t>
            </a:r>
            <a:endParaRPr lang="en-US" altLang="ko-KR" dirty="0"/>
          </a:p>
          <a:p>
            <a:pPr lvl="1"/>
            <a:r>
              <a:rPr lang="ko-KR" altLang="en-US" dirty="0" err="1"/>
              <a:t>반환값이</a:t>
            </a:r>
            <a:r>
              <a:rPr lang="ko-KR" altLang="en-US" dirty="0"/>
              <a:t> 있는 함수 </a:t>
            </a:r>
            <a:endParaRPr lang="en-US" altLang="ko-KR" dirty="0"/>
          </a:p>
          <a:p>
            <a:pPr marL="357188" lvl="1" indent="0">
              <a:buNone/>
            </a:pP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867" y="1914493"/>
            <a:ext cx="5108265" cy="290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062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함수의 </a:t>
            </a:r>
            <a:r>
              <a:rPr lang="ko-KR" altLang="en-US" sz="2000" dirty="0" err="1"/>
              <a:t>반환값과</a:t>
            </a:r>
            <a:r>
              <a:rPr lang="ko-KR" altLang="en-US" sz="20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반환값이</a:t>
            </a:r>
            <a:r>
              <a:rPr lang="ko-KR" altLang="en-US" dirty="0"/>
              <a:t> 없는 함수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74" y="1338715"/>
            <a:ext cx="5850651" cy="3224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6580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함수의 </a:t>
            </a:r>
            <a:r>
              <a:rPr lang="ko-KR" altLang="en-US" sz="2000" dirty="0" err="1"/>
              <a:t>반환값과</a:t>
            </a:r>
            <a:r>
              <a:rPr lang="ko-KR" altLang="en-US" sz="20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반환값이</a:t>
            </a:r>
            <a:r>
              <a:rPr lang="ko-KR" altLang="en-US" dirty="0"/>
              <a:t> 없는 함수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10" y="879966"/>
            <a:ext cx="7835225" cy="338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87" y="4191930"/>
            <a:ext cx="7836849" cy="74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192875" y="2706417"/>
            <a:ext cx="53105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 err="1">
                <a:solidFill>
                  <a:srgbClr val="FF0000"/>
                </a:solidFill>
              </a:rPr>
              <a:t>반환값이</a:t>
            </a:r>
            <a:r>
              <a:rPr lang="ko-KR" altLang="en-US" sz="1400" dirty="0">
                <a:solidFill>
                  <a:srgbClr val="FF0000"/>
                </a:solidFill>
              </a:rPr>
              <a:t> 있는 함수인 </a:t>
            </a:r>
            <a:r>
              <a:rPr lang="en-US" altLang="ko-KR" sz="1400" dirty="0">
                <a:solidFill>
                  <a:srgbClr val="FF0000"/>
                </a:solidFill>
              </a:rPr>
              <a:t>func1()</a:t>
            </a:r>
            <a:r>
              <a:rPr lang="ko-KR" altLang="en-US" sz="1400" dirty="0">
                <a:solidFill>
                  <a:srgbClr val="FF0000"/>
                </a:solidFill>
              </a:rPr>
              <a:t>을 호출하면 </a:t>
            </a:r>
            <a:r>
              <a:rPr lang="en-US" altLang="ko-KR" sz="1400" dirty="0">
                <a:solidFill>
                  <a:srgbClr val="FF0000"/>
                </a:solidFill>
              </a:rPr>
              <a:t>func1()</a:t>
            </a:r>
            <a:r>
              <a:rPr lang="ko-KR" altLang="en-US" sz="1400" dirty="0">
                <a:solidFill>
                  <a:srgbClr val="FF0000"/>
                </a:solidFill>
              </a:rPr>
              <a:t> 실행 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         </a:t>
            </a:r>
            <a:r>
              <a:rPr lang="en-US" altLang="ko-KR" sz="1400" dirty="0">
                <a:solidFill>
                  <a:srgbClr val="FF0000"/>
                </a:solidFill>
              </a:rPr>
              <a:t>func1()</a:t>
            </a:r>
            <a:r>
              <a:rPr lang="ko-KR" altLang="en-US" sz="1400" dirty="0">
                <a:solidFill>
                  <a:srgbClr val="FF0000"/>
                </a:solidFill>
              </a:rPr>
              <a:t>의 </a:t>
            </a:r>
            <a:r>
              <a:rPr lang="ko-KR" altLang="en-US" sz="1400" dirty="0" err="1">
                <a:solidFill>
                  <a:srgbClr val="FF0000"/>
                </a:solidFill>
              </a:rPr>
              <a:t>반환값을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hap</a:t>
            </a:r>
            <a:r>
              <a:rPr lang="ko-KR" altLang="en-US" sz="1400" dirty="0">
                <a:solidFill>
                  <a:srgbClr val="FF0000"/>
                </a:solidFill>
              </a:rPr>
              <a:t>에 넣고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출력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 err="1">
                <a:solidFill>
                  <a:srgbClr val="FF0000"/>
                </a:solidFill>
              </a:rPr>
              <a:t>반환값이</a:t>
            </a:r>
            <a:r>
              <a:rPr lang="ko-KR" altLang="en-US" sz="1400" dirty="0">
                <a:solidFill>
                  <a:srgbClr val="FF0000"/>
                </a:solidFill>
              </a:rPr>
              <a:t> 없는 함수인 </a:t>
            </a:r>
            <a:r>
              <a:rPr lang="en-US" altLang="ko-KR" sz="1400" dirty="0">
                <a:solidFill>
                  <a:srgbClr val="FF0000"/>
                </a:solidFill>
              </a:rPr>
              <a:t>func2()</a:t>
            </a:r>
            <a:r>
              <a:rPr lang="ko-KR" altLang="en-US" sz="1400" dirty="0">
                <a:solidFill>
                  <a:srgbClr val="FF0000"/>
                </a:solidFill>
              </a:rPr>
              <a:t>를 호출하면 반환 않음</a:t>
            </a:r>
          </a:p>
        </p:txBody>
      </p:sp>
    </p:spTree>
    <p:extLst>
      <p:ext uri="{BB962C8B-B14F-4D97-AF65-F5344CB8AC3E}">
        <p14:creationId xmlns:p14="http://schemas.microsoft.com/office/powerpoint/2010/main" val="2910553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함수의 </a:t>
            </a:r>
            <a:r>
              <a:rPr lang="ko-KR" altLang="en-US" sz="2000" dirty="0" err="1"/>
              <a:t>반환값과</a:t>
            </a:r>
            <a:r>
              <a:rPr lang="ko-KR" altLang="en-US" sz="20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반환값이</a:t>
            </a:r>
            <a:r>
              <a:rPr lang="ko-KR" altLang="en-US" dirty="0"/>
              <a:t> 여러 개인 함수 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6" y="1004086"/>
            <a:ext cx="7155795" cy="3511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6" y="4515456"/>
            <a:ext cx="7155795" cy="508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626895" y="2282580"/>
            <a:ext cx="41404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빈 리스트를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6~7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리스트에 값을 추가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리스트 반환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15~17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반환한 리스트의 값을 각 변수에 대입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547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함수의 </a:t>
            </a:r>
            <a:r>
              <a:rPr lang="ko-KR" altLang="en-US" sz="2000" dirty="0" err="1"/>
              <a:t>반환값과</a:t>
            </a:r>
            <a:r>
              <a:rPr lang="ko-KR" altLang="en-US" sz="20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pass </a:t>
            </a:r>
            <a:r>
              <a:rPr lang="ko-KR" altLang="en-US" dirty="0" err="1"/>
              <a:t>예약어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True</a:t>
            </a:r>
            <a:r>
              <a:rPr lang="ko-KR" altLang="en-US" dirty="0"/>
              <a:t>일 때 아무런 할 일이 없다고 빈 줄로 둘 때 오류 발생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오류 해결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884063"/>
            <a:ext cx="8057855" cy="530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896675"/>
            <a:ext cx="8057855" cy="974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3246825"/>
            <a:ext cx="8038805" cy="993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601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함수의 </a:t>
            </a:r>
            <a:r>
              <a:rPr lang="ko-KR" altLang="en-US" sz="2000" dirty="0" err="1"/>
              <a:t>반환값과</a:t>
            </a:r>
            <a:r>
              <a:rPr lang="ko-KR" altLang="en-US" sz="20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함수의 매개변수 전달</a:t>
            </a:r>
            <a:endParaRPr lang="en-US" altLang="ko-KR" dirty="0"/>
          </a:p>
          <a:p>
            <a:pPr lvl="1"/>
            <a:r>
              <a:rPr lang="ko-KR" altLang="en-US" dirty="0"/>
              <a:t>매개변수의 개수를 지정해 전달하는 방법</a:t>
            </a:r>
            <a:endParaRPr lang="en-US" altLang="ko-KR" dirty="0"/>
          </a:p>
          <a:p>
            <a:pPr lvl="2"/>
            <a:r>
              <a:rPr lang="ko-KR" altLang="en-US" dirty="0"/>
              <a:t> 숫자 </a:t>
            </a:r>
            <a:r>
              <a:rPr lang="en-US" altLang="ko-KR" dirty="0"/>
              <a:t>2</a:t>
            </a:r>
            <a:r>
              <a:rPr lang="ko-KR" altLang="en-US" dirty="0"/>
              <a:t>개의 합과 숫자 </a:t>
            </a:r>
            <a:r>
              <a:rPr lang="en-US" altLang="ko-KR" dirty="0"/>
              <a:t>3</a:t>
            </a:r>
            <a:r>
              <a:rPr lang="ko-KR" altLang="en-US" dirty="0"/>
              <a:t>개의 합을 구 하는 코드 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47" y="1756744"/>
            <a:ext cx="8214940" cy="3076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131841" y="2661131"/>
            <a:ext cx="53370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2~5</a:t>
            </a:r>
            <a:r>
              <a:rPr lang="ko-KR" altLang="en-US" sz="1400" dirty="0">
                <a:solidFill>
                  <a:srgbClr val="FF0000"/>
                </a:solidFill>
              </a:rPr>
              <a:t>행은 매개변수를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개</a:t>
            </a:r>
            <a:r>
              <a:rPr lang="en-US" altLang="ko-KR" sz="1400" dirty="0">
                <a:solidFill>
                  <a:srgbClr val="FF0000"/>
                </a:solidFill>
              </a:rPr>
              <a:t>, 7~10</a:t>
            </a:r>
            <a:r>
              <a:rPr lang="ko-KR" altLang="en-US" sz="1400" dirty="0">
                <a:solidFill>
                  <a:srgbClr val="FF0000"/>
                </a:solidFill>
              </a:rPr>
              <a:t>행은 매개변수를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개 받아 합계를 반환하는 함수 정의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13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함수의 </a:t>
            </a:r>
            <a:r>
              <a:rPr lang="ko-KR" altLang="en-US" sz="2000" dirty="0" err="1"/>
              <a:t>반환값과</a:t>
            </a:r>
            <a:r>
              <a:rPr lang="ko-KR" altLang="en-US" sz="2000" dirty="0"/>
              <a:t> 매개변수</a:t>
            </a: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00" y="1070980"/>
            <a:ext cx="8964613" cy="3271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031941" y="1052832"/>
            <a:ext cx="35553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16~19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각 함수를 호출하고 결과 출력</a:t>
            </a:r>
          </a:p>
        </p:txBody>
      </p:sp>
    </p:spTree>
    <p:extLst>
      <p:ext uri="{BB962C8B-B14F-4D97-AF65-F5344CB8AC3E}">
        <p14:creationId xmlns:p14="http://schemas.microsoft.com/office/powerpoint/2010/main" val="672553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함수의 </a:t>
            </a:r>
            <a:r>
              <a:rPr lang="ko-KR" altLang="en-US" sz="2000" dirty="0" err="1"/>
              <a:t>반환값과</a:t>
            </a:r>
            <a:r>
              <a:rPr lang="ko-KR" altLang="en-US" sz="20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매개변수에 기본값을 설정해 놓고 전달하는 방법 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9" y="1086585"/>
            <a:ext cx="7869889" cy="3145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186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함수의 </a:t>
            </a:r>
            <a:r>
              <a:rPr lang="ko-KR" altLang="en-US" sz="2000" dirty="0" err="1"/>
              <a:t>반환값과</a:t>
            </a:r>
            <a:r>
              <a:rPr lang="ko-KR" altLang="en-US" sz="2000" dirty="0"/>
              <a:t> 매개변수</a:t>
            </a:r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00" y="1535365"/>
            <a:ext cx="8964613" cy="2342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4450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함수의 </a:t>
            </a:r>
            <a:r>
              <a:rPr lang="ko-KR" altLang="en-US" sz="2000" dirty="0" err="1"/>
              <a:t>반환값과</a:t>
            </a:r>
            <a:r>
              <a:rPr lang="ko-KR" altLang="en-US" sz="20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매개변수의 개수를 지정하지 않고 전달하는 방법 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1" y="1041580"/>
            <a:ext cx="8055895" cy="3599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581891" y="1306810"/>
            <a:ext cx="48870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*</a:t>
            </a:r>
            <a:r>
              <a:rPr lang="en-US" altLang="ko-KR" sz="1400" dirty="0">
                <a:solidFill>
                  <a:srgbClr val="FF0000"/>
                </a:solidFill>
              </a:rPr>
              <a:t>para</a:t>
            </a:r>
            <a:r>
              <a:rPr lang="ko-KR" altLang="en-US" sz="1400" dirty="0">
                <a:solidFill>
                  <a:srgbClr val="FF0000"/>
                </a:solidFill>
              </a:rPr>
              <a:t>로 매개변수 설정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호출한 매개변수는 </a:t>
            </a:r>
            <a:r>
              <a:rPr lang="en-US" altLang="ko-KR" sz="1400" dirty="0">
                <a:solidFill>
                  <a:srgbClr val="FF0000"/>
                </a:solidFill>
              </a:rPr>
              <a:t>(10, 20) </a:t>
            </a:r>
            <a:r>
              <a:rPr lang="ko-KR" altLang="en-US" sz="1400" dirty="0">
                <a:solidFill>
                  <a:srgbClr val="FF0000"/>
                </a:solidFill>
              </a:rPr>
              <a:t>형식의 </a:t>
            </a:r>
            <a:r>
              <a:rPr lang="ko-KR" altLang="en-US" sz="1400" dirty="0" err="1">
                <a:solidFill>
                  <a:srgbClr val="FF0000"/>
                </a:solidFill>
              </a:rPr>
              <a:t>튜플로</a:t>
            </a:r>
            <a:r>
              <a:rPr lang="ko-KR" altLang="en-US" sz="1400" dirty="0">
                <a:solidFill>
                  <a:srgbClr val="FF0000"/>
                </a:solidFill>
              </a:rPr>
              <a:t> 전달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15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호출한 매개변수는 </a:t>
            </a:r>
            <a:r>
              <a:rPr lang="en-US" altLang="ko-KR" sz="1400" dirty="0">
                <a:solidFill>
                  <a:srgbClr val="FF0000"/>
                </a:solidFill>
              </a:rPr>
              <a:t>(10, 20, 30) </a:t>
            </a:r>
            <a:r>
              <a:rPr lang="ko-KR" altLang="en-US" sz="1400" dirty="0">
                <a:solidFill>
                  <a:srgbClr val="FF0000"/>
                </a:solidFill>
              </a:rPr>
              <a:t>형식의 </a:t>
            </a:r>
            <a:r>
              <a:rPr lang="ko-KR" altLang="en-US" sz="1400" dirty="0" err="1">
                <a:solidFill>
                  <a:srgbClr val="FF0000"/>
                </a:solidFill>
              </a:rPr>
              <a:t>튜플로</a:t>
            </a:r>
            <a:r>
              <a:rPr lang="ko-KR" altLang="en-US" sz="1400" dirty="0">
                <a:solidFill>
                  <a:srgbClr val="FF0000"/>
                </a:solidFill>
              </a:rPr>
              <a:t> 전달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483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01 </a:t>
            </a:r>
            <a:r>
              <a:rPr lang="ko-KR" altLang="en-US" sz="2000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모듈을 활용해 글자를 쓰는 거북이</a:t>
            </a:r>
            <a:endParaRPr lang="en-US" altLang="ko-KR" dirty="0"/>
          </a:p>
          <a:p>
            <a:pPr lvl="1"/>
            <a:r>
              <a:rPr lang="ko-KR" altLang="en-US" dirty="0"/>
              <a:t>‘임의의 위치에 글자를 쓰는 거북이’와 기능이 동일한 프로그램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70" y="1322861"/>
            <a:ext cx="6439768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05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함수의 </a:t>
            </a:r>
            <a:r>
              <a:rPr lang="ko-KR" altLang="en-US" sz="2000" dirty="0" err="1"/>
              <a:t>반환값과</a:t>
            </a:r>
            <a:r>
              <a:rPr lang="ko-KR" altLang="en-US" sz="20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(10, 20, 30)</a:t>
            </a:r>
            <a:r>
              <a:rPr lang="ko-KR" altLang="en-US" dirty="0"/>
              <a:t>을 매개 변수로 받았을 때 </a:t>
            </a:r>
            <a:r>
              <a:rPr lang="en-US" altLang="ko-KR" dirty="0"/>
              <a:t>4~5</a:t>
            </a:r>
            <a:r>
              <a:rPr lang="ko-KR" altLang="en-US" dirty="0"/>
              <a:t>행의 반복</a:t>
            </a:r>
            <a:endParaRPr lang="en-US" altLang="ko-KR" dirty="0"/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en-US" altLang="ko-KR" dirty="0"/>
              <a:t>: </a:t>
            </a:r>
            <a:r>
              <a:rPr lang="en-US" altLang="ko-KR" dirty="0" err="1"/>
              <a:t>num</a:t>
            </a:r>
            <a:r>
              <a:rPr lang="ko-KR" altLang="en-US" dirty="0"/>
              <a:t>에 </a:t>
            </a:r>
            <a:r>
              <a:rPr lang="en-US" altLang="ko-KR" dirty="0"/>
              <a:t>10</a:t>
            </a:r>
            <a:r>
              <a:rPr lang="ko-KR" altLang="en-US" dirty="0"/>
              <a:t>을 저장한 후 </a:t>
            </a:r>
            <a:r>
              <a:rPr lang="en-US" altLang="ko-KR" dirty="0"/>
              <a:t>result = result + 10    result</a:t>
            </a:r>
            <a:r>
              <a:rPr lang="ko-KR" altLang="en-US" dirty="0"/>
              <a:t>에 </a:t>
            </a:r>
            <a:r>
              <a:rPr lang="en-US" altLang="ko-KR" dirty="0"/>
              <a:t>10 </a:t>
            </a:r>
            <a:r>
              <a:rPr lang="ko-KR" altLang="en-US" dirty="0"/>
              <a:t>저장됨</a:t>
            </a:r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회 </a:t>
            </a:r>
            <a:r>
              <a:rPr lang="en-US" altLang="ko-KR" dirty="0"/>
              <a:t>: </a:t>
            </a:r>
            <a:r>
              <a:rPr lang="en-US" altLang="ko-KR" dirty="0" err="1"/>
              <a:t>num</a:t>
            </a:r>
            <a:r>
              <a:rPr lang="ko-KR" altLang="en-US" dirty="0"/>
              <a:t>에 </a:t>
            </a:r>
            <a:r>
              <a:rPr lang="en-US" altLang="ko-KR" dirty="0"/>
              <a:t>20</a:t>
            </a:r>
            <a:r>
              <a:rPr lang="ko-KR" altLang="en-US" dirty="0"/>
              <a:t>을 저장한 후 </a:t>
            </a:r>
            <a:r>
              <a:rPr lang="en-US" altLang="ko-KR" dirty="0"/>
              <a:t>result = result + 20    result</a:t>
            </a:r>
            <a:r>
              <a:rPr lang="ko-KR" altLang="en-US" dirty="0"/>
              <a:t>에 </a:t>
            </a:r>
            <a:r>
              <a:rPr lang="en-US" altLang="ko-KR" dirty="0"/>
              <a:t>30 </a:t>
            </a:r>
            <a:r>
              <a:rPr lang="ko-KR" altLang="en-US" dirty="0"/>
              <a:t>저장됨</a:t>
            </a:r>
          </a:p>
          <a:p>
            <a:pPr lvl="2"/>
            <a:r>
              <a:rPr lang="en-US" altLang="ko-KR" dirty="0"/>
              <a:t>3</a:t>
            </a:r>
            <a:r>
              <a:rPr lang="ko-KR" altLang="en-US" dirty="0"/>
              <a:t>회 </a:t>
            </a:r>
            <a:r>
              <a:rPr lang="en-US" altLang="ko-KR" dirty="0"/>
              <a:t>: </a:t>
            </a:r>
            <a:r>
              <a:rPr lang="en-US" altLang="ko-KR" dirty="0" err="1"/>
              <a:t>num</a:t>
            </a:r>
            <a:r>
              <a:rPr lang="ko-KR" altLang="en-US" dirty="0"/>
              <a:t>에 </a:t>
            </a:r>
            <a:r>
              <a:rPr lang="en-US" altLang="ko-KR" dirty="0"/>
              <a:t>30</a:t>
            </a:r>
            <a:r>
              <a:rPr lang="ko-KR" altLang="en-US" dirty="0"/>
              <a:t>을 저장한 후 </a:t>
            </a:r>
            <a:r>
              <a:rPr lang="en-US" altLang="ko-KR" dirty="0"/>
              <a:t>result = result + 30    result</a:t>
            </a:r>
            <a:r>
              <a:rPr lang="ko-KR" altLang="en-US" dirty="0"/>
              <a:t>에 </a:t>
            </a:r>
            <a:r>
              <a:rPr lang="en-US" altLang="ko-KR" dirty="0"/>
              <a:t>60 </a:t>
            </a:r>
            <a:r>
              <a:rPr lang="ko-KR" altLang="en-US" dirty="0"/>
              <a:t>저장됨</a:t>
            </a:r>
            <a:endParaRPr lang="en-US" altLang="ko-KR" dirty="0"/>
          </a:p>
          <a:p>
            <a:pPr lvl="1"/>
            <a:r>
              <a:rPr lang="ko-KR" altLang="en-US" dirty="0"/>
              <a:t>매개변수 </a:t>
            </a:r>
            <a:r>
              <a:rPr lang="en-US" altLang="ko-KR" dirty="0"/>
              <a:t>10</a:t>
            </a:r>
            <a:r>
              <a:rPr lang="ko-KR" altLang="en-US" dirty="0"/>
              <a:t>개 이상일 때 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59" y="2256715"/>
            <a:ext cx="8054397" cy="1182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8695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함수의 </a:t>
            </a:r>
            <a:r>
              <a:rPr lang="ko-KR" altLang="en-US" sz="2000" dirty="0" err="1"/>
              <a:t>반환값과</a:t>
            </a:r>
            <a:r>
              <a:rPr lang="ko-KR" altLang="en-US" sz="20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함수 호출할 때 </a:t>
            </a:r>
            <a:r>
              <a:rPr lang="ko-KR" altLang="en-US" dirty="0" err="1"/>
              <a:t>딕셔너리</a:t>
            </a:r>
            <a:r>
              <a:rPr lang="ko-KR" altLang="en-US" dirty="0"/>
              <a:t> 형식의 매개변수를 키</a:t>
            </a:r>
            <a:r>
              <a:rPr lang="en-US" altLang="ko-KR" dirty="0"/>
              <a:t>=</a:t>
            </a:r>
            <a:r>
              <a:rPr lang="ko-KR" altLang="en-US" dirty="0"/>
              <a:t>값 형식으로 사용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996575"/>
            <a:ext cx="8100900" cy="238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7656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함수의 </a:t>
            </a:r>
            <a:r>
              <a:rPr lang="ko-KR" altLang="en-US" sz="2000" dirty="0" err="1"/>
              <a:t>반환값과</a:t>
            </a:r>
            <a:r>
              <a:rPr lang="ko-KR" altLang="en-US" sz="20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</a:t>
            </a:r>
            <a:r>
              <a:rPr lang="ko-KR" altLang="en-US" dirty="0"/>
              <a:t>의 완성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" y="1137428"/>
            <a:ext cx="8280920" cy="3425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191804" y="2436735"/>
            <a:ext cx="549061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4~5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getNumber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 정의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random.randrange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 err="1">
                <a:solidFill>
                  <a:srgbClr val="FF0000"/>
                </a:solidFill>
              </a:rPr>
              <a:t>시작값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 err="1">
                <a:solidFill>
                  <a:srgbClr val="FF0000"/>
                </a:solidFill>
              </a:rPr>
              <a:t>끝값</a:t>
            </a:r>
            <a:r>
              <a:rPr lang="en-US" altLang="ko-KR" sz="1400" dirty="0">
                <a:solidFill>
                  <a:srgbClr val="FF0000"/>
                </a:solidFill>
              </a:rPr>
              <a:t>) </a:t>
            </a:r>
            <a:r>
              <a:rPr lang="ko-KR" altLang="en-US" sz="1400" dirty="0">
                <a:solidFill>
                  <a:srgbClr val="FF0000"/>
                </a:solidFill>
              </a:rPr>
              <a:t>함수는 </a:t>
            </a:r>
            <a:r>
              <a:rPr lang="ko-KR" altLang="en-US" sz="1400" dirty="0" err="1">
                <a:solidFill>
                  <a:srgbClr val="FF0000"/>
                </a:solidFill>
              </a:rPr>
              <a:t>시작값</a:t>
            </a:r>
            <a:r>
              <a:rPr lang="en-US" altLang="ko-KR" sz="1400" dirty="0">
                <a:solidFill>
                  <a:srgbClr val="FF0000"/>
                </a:solidFill>
              </a:rPr>
              <a:t>~</a:t>
            </a:r>
            <a:r>
              <a:rPr lang="ko-KR" altLang="en-US" sz="1400" dirty="0" err="1">
                <a:solidFill>
                  <a:srgbClr val="FF0000"/>
                </a:solidFill>
              </a:rPr>
              <a:t>끝값</a:t>
            </a:r>
            <a:r>
              <a:rPr lang="en-US" altLang="ko-KR" sz="1400" dirty="0">
                <a:solidFill>
                  <a:srgbClr val="FF0000"/>
                </a:solidFill>
              </a:rPr>
              <a:t>-1 </a:t>
            </a:r>
            <a:r>
              <a:rPr lang="ko-KR" altLang="en-US" sz="1400" dirty="0">
                <a:solidFill>
                  <a:srgbClr val="FF0000"/>
                </a:solidFill>
              </a:rPr>
              <a:t>중에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</a:t>
            </a:r>
            <a:r>
              <a:rPr lang="ko-KR" altLang="en-US" sz="1400" dirty="0">
                <a:solidFill>
                  <a:srgbClr val="FF0000"/>
                </a:solidFill>
              </a:rPr>
              <a:t> 임의의 숫자 하나를 추출</a:t>
            </a:r>
            <a:r>
              <a:rPr lang="en-US" altLang="ko-KR" sz="1400" dirty="0">
                <a:solidFill>
                  <a:srgbClr val="FF0000"/>
                </a:solidFill>
              </a:rPr>
              <a:t>. </a:t>
            </a:r>
            <a:r>
              <a:rPr lang="ko-KR" altLang="en-US" sz="1400" dirty="0">
                <a:solidFill>
                  <a:srgbClr val="FF0000"/>
                </a:solidFill>
              </a:rPr>
              <a:t>이 함수를 사용하려고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행에 </a:t>
            </a:r>
            <a:r>
              <a:rPr lang="en-US" altLang="ko-KR" sz="1400" dirty="0">
                <a:solidFill>
                  <a:srgbClr val="FF0000"/>
                </a:solidFill>
              </a:rPr>
              <a:t>import 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      random</a:t>
            </a:r>
            <a:r>
              <a:rPr lang="ko-KR" altLang="en-US" sz="1400" dirty="0">
                <a:solidFill>
                  <a:srgbClr val="FF0000"/>
                </a:solidFill>
              </a:rPr>
              <a:t>을 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8~9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추첨된 </a:t>
            </a:r>
            <a:r>
              <a:rPr lang="ko-KR" altLang="en-US" sz="1400" dirty="0" err="1">
                <a:solidFill>
                  <a:srgbClr val="FF0000"/>
                </a:solidFill>
              </a:rPr>
              <a:t>로또</a:t>
            </a:r>
            <a:r>
              <a:rPr lang="ko-KR" altLang="en-US" sz="1400" dirty="0">
                <a:solidFill>
                  <a:srgbClr val="FF0000"/>
                </a:solidFill>
              </a:rPr>
              <a:t> 숫자를 저장할 </a:t>
            </a:r>
            <a:r>
              <a:rPr lang="en-US" altLang="ko-KR" sz="1400" dirty="0">
                <a:solidFill>
                  <a:srgbClr val="FF0000"/>
                </a:solidFill>
              </a:rPr>
              <a:t>lotto </a:t>
            </a:r>
            <a:r>
              <a:rPr lang="ko-KR" altLang="en-US" sz="1400" dirty="0">
                <a:solidFill>
                  <a:srgbClr val="FF0000"/>
                </a:solidFill>
              </a:rPr>
              <a:t>리스트와 추첨된 숫자를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 </a:t>
            </a:r>
            <a:r>
              <a:rPr lang="ko-KR" altLang="en-US" sz="1400" dirty="0">
                <a:solidFill>
                  <a:srgbClr val="FF0000"/>
                </a:solidFill>
              </a:rPr>
              <a:t>임시로 저장할 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변수 준비 </a:t>
            </a:r>
          </a:p>
        </p:txBody>
      </p:sp>
    </p:spTree>
    <p:extLst>
      <p:ext uri="{BB962C8B-B14F-4D97-AF65-F5344CB8AC3E}">
        <p14:creationId xmlns:p14="http://schemas.microsoft.com/office/powerpoint/2010/main" val="1843475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함수의 </a:t>
            </a:r>
            <a:r>
              <a:rPr lang="ko-KR" altLang="en-US" sz="2000" dirty="0" err="1"/>
              <a:t>반환값과</a:t>
            </a:r>
            <a:r>
              <a:rPr lang="ko-KR" altLang="en-US" sz="2000" dirty="0"/>
              <a:t> 매개변수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4F63BB-037F-40FE-B3B5-7F77264D6D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15" y="599992"/>
            <a:ext cx="8712460" cy="375740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626895" y="861560"/>
            <a:ext cx="504056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14~21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무한 반복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17~18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이미 뽑힌 숫자가 </a:t>
            </a:r>
            <a:r>
              <a:rPr lang="en-US" altLang="ko-KR" sz="1400" dirty="0">
                <a:solidFill>
                  <a:srgbClr val="FF0000"/>
                </a:solidFill>
              </a:rPr>
              <a:t>lotto[] </a:t>
            </a:r>
            <a:r>
              <a:rPr lang="ko-KR" altLang="en-US" sz="1400" dirty="0">
                <a:solidFill>
                  <a:srgbClr val="FF0000"/>
                </a:solidFill>
              </a:rPr>
              <a:t>리스트에 들어 있지 않아야 </a:t>
            </a:r>
            <a:r>
              <a:rPr lang="en-US" altLang="ko-KR" sz="1400" dirty="0" err="1">
                <a:solidFill>
                  <a:srgbClr val="FF0000"/>
                </a:solidFill>
              </a:rPr>
              <a:t>lotto.append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en-US" altLang="ko-KR" sz="1400" dirty="0">
                <a:solidFill>
                  <a:srgbClr val="FF0000"/>
                </a:solidFill>
              </a:rPr>
              <a:t>) </a:t>
            </a:r>
            <a:r>
              <a:rPr lang="ko-KR" altLang="en-US" sz="1400" dirty="0">
                <a:solidFill>
                  <a:srgbClr val="FF0000"/>
                </a:solidFill>
              </a:rPr>
              <a:t>함수로 추가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뽑힌 숫자 </a:t>
            </a:r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개를 </a:t>
            </a:r>
            <a:r>
              <a:rPr lang="en-US" altLang="ko-KR" sz="1400" dirty="0" err="1">
                <a:solidFill>
                  <a:srgbClr val="FF0000"/>
                </a:solidFill>
              </a:rPr>
              <a:t>lotto.sort</a:t>
            </a:r>
            <a:r>
              <a:rPr lang="en-US" altLang="ko-KR" sz="1400" dirty="0">
                <a:solidFill>
                  <a:srgbClr val="FF0000"/>
                </a:solidFill>
              </a:rPr>
              <a:t>()</a:t>
            </a:r>
            <a:r>
              <a:rPr lang="ko-KR" altLang="en-US" sz="1400" dirty="0">
                <a:solidFill>
                  <a:srgbClr val="FF0000"/>
                </a:solidFill>
              </a:rPr>
              <a:t>로 정렬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25~26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30076173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모듈 </a:t>
            </a:r>
            <a:r>
              <a:rPr lang="en-US" altLang="ko-KR" dirty="0"/>
              <a:t>: </a:t>
            </a:r>
            <a:r>
              <a:rPr lang="ko-KR" altLang="en-US" dirty="0"/>
              <a:t>함수의 집합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6" y="951571"/>
            <a:ext cx="6255695" cy="271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882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모듈의 생성과 사용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1176595"/>
            <a:ext cx="85026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3180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580280"/>
            <a:ext cx="7658849" cy="3206606"/>
          </a:xfrm>
        </p:spPr>
        <p:txBody>
          <a:bodyPr>
            <a:normAutofit fontScale="85000" lnSpcReduction="2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93662" indent="0">
              <a:buNone/>
            </a:pPr>
            <a:endParaRPr lang="en-US" altLang="ko-KR" dirty="0"/>
          </a:p>
          <a:p>
            <a:pPr lvl="1"/>
            <a:r>
              <a:rPr lang="ko-KR" altLang="en-US" dirty="0" err="1"/>
              <a:t>모듈명을</a:t>
            </a:r>
            <a:r>
              <a:rPr lang="ko-KR" altLang="en-US" dirty="0"/>
              <a:t> 생략하고 함수명만 쓸 때 </a:t>
            </a:r>
            <a:r>
              <a:rPr lang="en-US" altLang="ko-KR" dirty="0"/>
              <a:t>1</a:t>
            </a:r>
            <a:r>
              <a:rPr lang="ko-KR" altLang="en-US" dirty="0"/>
              <a:t>행 형식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18" y="771550"/>
            <a:ext cx="7560840" cy="2387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75" y="3854392"/>
            <a:ext cx="7560840" cy="70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2774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4~6</a:t>
            </a:r>
            <a:r>
              <a:rPr lang="ko-KR" altLang="en-US" dirty="0"/>
              <a:t>행 </a:t>
            </a:r>
            <a:r>
              <a:rPr lang="ko-KR" altLang="en-US" dirty="0" err="1"/>
              <a:t>함수명으로만</a:t>
            </a:r>
            <a:r>
              <a:rPr lang="ko-KR" altLang="en-US" dirty="0"/>
              <a:t> 호출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1126275"/>
            <a:ext cx="7335815" cy="144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40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모듈의 종류</a:t>
            </a:r>
            <a:endParaRPr lang="en-US" altLang="ko-KR" dirty="0"/>
          </a:p>
          <a:p>
            <a:pPr lvl="1"/>
            <a:r>
              <a:rPr lang="ko-KR" altLang="en-US" dirty="0"/>
              <a:t>표준 모듈</a:t>
            </a:r>
            <a:r>
              <a:rPr lang="en-US" altLang="ko-KR" dirty="0"/>
              <a:t>, </a:t>
            </a:r>
            <a:r>
              <a:rPr lang="ko-KR" altLang="en-US" dirty="0"/>
              <a:t>사용자 정의 모듈</a:t>
            </a:r>
            <a:r>
              <a:rPr lang="en-US" altLang="ko-KR" dirty="0"/>
              <a:t>, </a:t>
            </a:r>
            <a:r>
              <a:rPr lang="ko-KR" altLang="en-US" dirty="0" err="1"/>
              <a:t>서드</a:t>
            </a:r>
            <a:r>
              <a:rPr lang="ko-KR" altLang="en-US" dirty="0"/>
              <a:t> 파티 모듈로 구분</a:t>
            </a:r>
            <a:endParaRPr lang="en-US" altLang="ko-KR" dirty="0"/>
          </a:p>
          <a:p>
            <a:pPr lvl="1"/>
            <a:r>
              <a:rPr lang="ko-KR" altLang="en-US" dirty="0"/>
              <a:t>표준 모듈 </a:t>
            </a:r>
            <a:r>
              <a:rPr lang="en-US" altLang="ko-KR" dirty="0"/>
              <a:t>: </a:t>
            </a:r>
            <a:r>
              <a:rPr lang="ko-KR" altLang="en-US" dirty="0" err="1"/>
              <a:t>파이썬에서</a:t>
            </a:r>
            <a:r>
              <a:rPr lang="ko-KR" altLang="en-US" dirty="0"/>
              <a:t> 제공하는 모듈</a:t>
            </a:r>
            <a:endParaRPr lang="en-US" altLang="ko-KR" dirty="0"/>
          </a:p>
          <a:p>
            <a:pPr lvl="1"/>
            <a:r>
              <a:rPr lang="ko-KR" altLang="en-US" dirty="0"/>
              <a:t>사용자 정의 모듈 </a:t>
            </a:r>
            <a:r>
              <a:rPr lang="en-US" altLang="ko-KR" dirty="0"/>
              <a:t>: </a:t>
            </a:r>
            <a:r>
              <a:rPr lang="ko-KR" altLang="en-US" dirty="0"/>
              <a:t>직접 만들어서 사용하는 모듈 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 err="1"/>
              <a:t>서드</a:t>
            </a:r>
            <a:r>
              <a:rPr lang="ko-KR" altLang="en-US" dirty="0"/>
              <a:t> 파티</a:t>
            </a:r>
            <a:r>
              <a:rPr lang="en-US" altLang="ko-KR" dirty="0"/>
              <a:t>(3rd Party) </a:t>
            </a:r>
            <a:r>
              <a:rPr lang="ko-KR" altLang="en-US" dirty="0"/>
              <a:t>모듈 </a:t>
            </a:r>
            <a:r>
              <a:rPr lang="en-US" altLang="ko-KR" dirty="0"/>
              <a:t>: </a:t>
            </a:r>
            <a:r>
              <a:rPr lang="ko-KR" altLang="en-US" dirty="0" err="1"/>
              <a:t>파이썬이</a:t>
            </a:r>
            <a:r>
              <a:rPr lang="ko-KR" altLang="en-US" dirty="0"/>
              <a:t> 아닌 외부 회사나 단체에서 제공하는 모듈</a:t>
            </a:r>
            <a:endParaRPr lang="en-US" altLang="ko-KR" dirty="0"/>
          </a:p>
          <a:p>
            <a:pPr lvl="2"/>
            <a:r>
              <a:rPr lang="ko-KR" altLang="en-US" dirty="0" err="1"/>
              <a:t>파이썬</a:t>
            </a:r>
            <a:r>
              <a:rPr lang="ko-KR" altLang="en-US" dirty="0"/>
              <a:t> 표준 모듈이 모든 기능을 제공 않음</a:t>
            </a:r>
            <a:endParaRPr lang="en-US" altLang="ko-KR" dirty="0"/>
          </a:p>
          <a:p>
            <a:pPr lvl="2"/>
            <a:r>
              <a:rPr lang="ko-KR" altLang="en-US" dirty="0" err="1"/>
              <a:t>서드</a:t>
            </a:r>
            <a:r>
              <a:rPr lang="ko-KR" altLang="en-US" dirty="0"/>
              <a:t> 파티 모듈 덕분에 </a:t>
            </a:r>
            <a:r>
              <a:rPr lang="ko-KR" altLang="en-US" dirty="0" err="1"/>
              <a:t>파이썬에서도</a:t>
            </a:r>
            <a:r>
              <a:rPr lang="ko-KR" altLang="en-US" dirty="0"/>
              <a:t> 고급 프로그래밍 가능</a:t>
            </a:r>
            <a:endParaRPr lang="en-US" altLang="ko-KR" dirty="0"/>
          </a:p>
          <a:p>
            <a:pPr lvl="2"/>
            <a:r>
              <a:rPr lang="ko-KR" altLang="en-US" dirty="0"/>
              <a:t>게임 개발 기능이 있는 </a:t>
            </a:r>
            <a:r>
              <a:rPr lang="en-US" altLang="ko-KR" dirty="0" err="1"/>
              <a:t>pyGame</a:t>
            </a:r>
            <a:r>
              <a:rPr lang="en-US" altLang="ko-KR" dirty="0"/>
              <a:t>, </a:t>
            </a:r>
            <a:r>
              <a:rPr lang="ko-KR" altLang="en-US" dirty="0" err="1"/>
              <a:t>윈도창을</a:t>
            </a:r>
            <a:r>
              <a:rPr lang="ko-KR" altLang="en-US" dirty="0"/>
              <a:t> 제공 하는 </a:t>
            </a:r>
            <a:r>
              <a:rPr lang="en-US" altLang="ko-KR" dirty="0" err="1"/>
              <a:t>PyGTK</a:t>
            </a:r>
            <a:r>
              <a:rPr lang="en-US" altLang="ko-KR" dirty="0"/>
              <a:t>, </a:t>
            </a:r>
            <a:r>
              <a:rPr lang="ko-KR" altLang="en-US" dirty="0"/>
              <a:t>데이터베이스 기능의 </a:t>
            </a:r>
            <a:r>
              <a:rPr lang="en-US" altLang="ko-KR" dirty="0" err="1"/>
              <a:t>SQLAlchemy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5436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err="1"/>
              <a:t>파이썬에서</a:t>
            </a:r>
            <a:r>
              <a:rPr lang="ko-KR" altLang="en-US" dirty="0"/>
              <a:t> 제공하는 표준 모듈의 목록을 일부 확인</a:t>
            </a:r>
            <a:endParaRPr lang="en-US" altLang="ko-KR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17817"/>
            <a:ext cx="8010890" cy="2578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713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함수의 개념과 필요성</a:t>
            </a:r>
            <a:endParaRPr lang="en-US" altLang="ko-KR" dirty="0"/>
          </a:p>
          <a:p>
            <a:pPr lvl="1"/>
            <a:r>
              <a:rPr lang="ko-KR" altLang="en-US" dirty="0"/>
              <a:t>함수</a:t>
            </a:r>
            <a:r>
              <a:rPr lang="en-US" altLang="ko-KR" dirty="0"/>
              <a:t>(Function) : </a:t>
            </a:r>
            <a:r>
              <a:rPr lang="ko-KR" altLang="en-US" dirty="0"/>
              <a:t>‘무엇’을 넣으면</a:t>
            </a:r>
            <a:r>
              <a:rPr lang="en-US" altLang="ko-KR" dirty="0"/>
              <a:t>, ‘</a:t>
            </a:r>
            <a:r>
              <a:rPr lang="ko-KR" altLang="en-US" dirty="0"/>
              <a:t>어떤 것’을 돌려주는 요술 상자</a:t>
            </a:r>
            <a:endParaRPr lang="en-US" altLang="ko-KR" dirty="0"/>
          </a:p>
          <a:p>
            <a:pPr lvl="1"/>
            <a:r>
              <a:rPr lang="ko-KR" altLang="en-US" dirty="0" err="1"/>
              <a:t>메서드</a:t>
            </a:r>
            <a:r>
              <a:rPr lang="en-US" altLang="ko-KR" dirty="0"/>
              <a:t>(Method)</a:t>
            </a:r>
            <a:r>
              <a:rPr lang="ko-KR" altLang="en-US" dirty="0"/>
              <a:t>와 차이점 </a:t>
            </a:r>
            <a:r>
              <a:rPr lang="en-US" altLang="ko-KR" dirty="0"/>
              <a:t>: </a:t>
            </a:r>
            <a:r>
              <a:rPr lang="ko-KR" altLang="en-US" dirty="0"/>
              <a:t>함수는 외부에 별도로 존재</a:t>
            </a:r>
            <a:r>
              <a:rPr lang="en-US" altLang="ko-KR" dirty="0"/>
              <a:t>, </a:t>
            </a:r>
            <a:r>
              <a:rPr lang="ko-KR" altLang="en-US" dirty="0" err="1"/>
              <a:t>메서드는</a:t>
            </a:r>
            <a:r>
              <a:rPr lang="ko-KR" altLang="en-US" dirty="0"/>
              <a:t> 클래스 안에 존재</a:t>
            </a:r>
            <a:endParaRPr lang="en-US" altLang="ko-KR" dirty="0"/>
          </a:p>
          <a:p>
            <a:pPr lvl="1"/>
            <a:r>
              <a:rPr lang="ko-KR" altLang="en-US" dirty="0"/>
              <a:t>함수의 형식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print() </a:t>
            </a:r>
            <a:r>
              <a:rPr lang="ko-KR" altLang="en-US" dirty="0"/>
              <a:t>함수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998108"/>
            <a:ext cx="8289230" cy="40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3156815"/>
            <a:ext cx="8289230" cy="388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3549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ko-KR" altLang="en-US" dirty="0" err="1"/>
              <a:t>파이썬에서</a:t>
            </a:r>
            <a:r>
              <a:rPr lang="ko-KR" altLang="en-US" dirty="0"/>
              <a:t> 제공하는 표준 모듈의 목록을 일부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Tip </a:t>
            </a:r>
            <a:r>
              <a:rPr lang="en-US" altLang="ko-KR" dirty="0"/>
              <a:t>• </a:t>
            </a:r>
            <a:r>
              <a:rPr lang="en-US" altLang="ko-KR" dirty="0" err="1"/>
              <a:t>dir</a:t>
            </a:r>
            <a:r>
              <a:rPr lang="en-US" altLang="ko-KR" dirty="0"/>
              <a:t>(__</a:t>
            </a:r>
            <a:r>
              <a:rPr lang="en-US" altLang="ko-KR" dirty="0" err="1"/>
              <a:t>builtins</a:t>
            </a:r>
            <a:r>
              <a:rPr lang="en-US" altLang="ko-KR" dirty="0"/>
              <a:t>__) </a:t>
            </a:r>
            <a:r>
              <a:rPr lang="ko-KR" altLang="en-US" dirty="0"/>
              <a:t>명령어로도 제공하는 모듈과 </a:t>
            </a:r>
            <a:r>
              <a:rPr lang="ko-KR" altLang="en-US" dirty="0" err="1"/>
              <a:t>예약어</a:t>
            </a:r>
            <a:r>
              <a:rPr lang="ko-KR" altLang="en-US" dirty="0"/>
              <a:t> 확인</a:t>
            </a:r>
            <a:endParaRPr lang="en-US" altLang="ko-K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85" y="951570"/>
            <a:ext cx="7290810" cy="318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38887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수학 계산 모듈인 </a:t>
            </a:r>
            <a:r>
              <a:rPr lang="en-US" altLang="ko-KR" dirty="0"/>
              <a:t>math </a:t>
            </a:r>
            <a:r>
              <a:rPr lang="ko-KR" altLang="en-US" dirty="0"/>
              <a:t>모듈이 제공하는 함수의 목록 보기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1079617"/>
            <a:ext cx="8048845" cy="3028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96150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</a:t>
            </a:r>
            <a:r>
              <a:rPr lang="ko-KR" altLang="en-US" dirty="0"/>
              <a:t>의 완성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6" y="1093162"/>
            <a:ext cx="7695461" cy="392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66854" y="2486660"/>
            <a:ext cx="472552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4~7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문자열을 </a:t>
            </a:r>
            <a:r>
              <a:rPr lang="ko-KR" altLang="en-US" sz="1400" dirty="0" err="1">
                <a:solidFill>
                  <a:srgbClr val="FF0000"/>
                </a:solidFill>
              </a:rPr>
              <a:t>입력받아</a:t>
            </a:r>
            <a:r>
              <a:rPr lang="ko-KR" altLang="en-US" sz="1400" dirty="0">
                <a:solidFill>
                  <a:srgbClr val="FF0000"/>
                </a:solidFill>
              </a:rPr>
              <a:t> 반환하는 함수 생성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9~14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무작위로 </a:t>
            </a:r>
            <a:r>
              <a:rPr lang="en-US" altLang="ko-KR" sz="1400" dirty="0">
                <a:solidFill>
                  <a:srgbClr val="FF0000"/>
                </a:solidFill>
              </a:rPr>
              <a:t>RGB </a:t>
            </a:r>
            <a:r>
              <a:rPr lang="ko-KR" altLang="en-US" sz="1400" dirty="0">
                <a:solidFill>
                  <a:srgbClr val="FF0000"/>
                </a:solidFill>
              </a:rPr>
              <a:t>색상 추출해서 </a:t>
            </a:r>
            <a:r>
              <a:rPr lang="ko-KR" altLang="en-US" sz="1400" dirty="0" err="1">
                <a:solidFill>
                  <a:srgbClr val="FF0000"/>
                </a:solidFill>
              </a:rPr>
              <a:t>튜플</a:t>
            </a:r>
            <a:r>
              <a:rPr lang="ko-KR" altLang="en-US" sz="1400" dirty="0">
                <a:solidFill>
                  <a:srgbClr val="FF0000"/>
                </a:solidFill>
              </a:rPr>
              <a:t> 반환하는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  </a:t>
            </a:r>
            <a:r>
              <a:rPr lang="ko-KR" altLang="en-US" sz="1400" dirty="0">
                <a:solidFill>
                  <a:srgbClr val="FF0000"/>
                </a:solidFill>
              </a:rPr>
              <a:t> 함수 생성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16~22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x, y, </a:t>
            </a:r>
            <a:r>
              <a:rPr lang="ko-KR" altLang="en-US" sz="1400" dirty="0">
                <a:solidFill>
                  <a:srgbClr val="FF0000"/>
                </a:solidFill>
              </a:rPr>
              <a:t>각도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크기를 무작위로 추출해서 리스트로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  </a:t>
            </a:r>
            <a:r>
              <a:rPr lang="ko-KR" altLang="en-US" sz="1400" dirty="0">
                <a:solidFill>
                  <a:srgbClr val="FF0000"/>
                </a:solidFill>
              </a:rPr>
              <a:t> 묶어 반환하는 함수 생성</a:t>
            </a:r>
          </a:p>
        </p:txBody>
      </p:sp>
    </p:spTree>
    <p:extLst>
      <p:ext uri="{BB962C8B-B14F-4D97-AF65-F5344CB8AC3E}">
        <p14:creationId xmlns:p14="http://schemas.microsoft.com/office/powerpoint/2010/main" val="2644754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357188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5" y="681540"/>
            <a:ext cx="8280920" cy="81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9995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357188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716756"/>
            <a:ext cx="8553450" cy="37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806915" y="95157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myTurtle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모듈 </a:t>
            </a:r>
            <a:r>
              <a:rPr lang="ko-KR" altLang="en-US" sz="1400" dirty="0" err="1">
                <a:solidFill>
                  <a:srgbClr val="FF0000"/>
                </a:solidFill>
              </a:rPr>
              <a:t>임포트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8959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357188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1" y="769002"/>
            <a:ext cx="8176285" cy="2992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716906" y="781373"/>
            <a:ext cx="38254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17</a:t>
            </a:r>
            <a:r>
              <a:rPr lang="ko-KR" altLang="en-US" sz="1400" dirty="0">
                <a:solidFill>
                  <a:srgbClr val="FF0000"/>
                </a:solidFill>
              </a:rPr>
              <a:t>행과 </a:t>
            </a:r>
            <a:r>
              <a:rPr lang="en-US" altLang="ko-KR" sz="1400" dirty="0">
                <a:solidFill>
                  <a:srgbClr val="FF0000"/>
                </a:solidFill>
              </a:rPr>
              <a:t>21~22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모듈의 함수를 사용</a:t>
            </a:r>
          </a:p>
        </p:txBody>
      </p:sp>
    </p:spTree>
    <p:extLst>
      <p:ext uri="{BB962C8B-B14F-4D97-AF65-F5344CB8AC3E}">
        <p14:creationId xmlns:p14="http://schemas.microsoft.com/office/powerpoint/2010/main" val="19153666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357188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1" y="850309"/>
            <a:ext cx="6759603" cy="34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373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모듈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685" y="394836"/>
            <a:ext cx="5670630" cy="47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458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06 </a:t>
            </a:r>
            <a:r>
              <a:rPr lang="ko-KR" altLang="en-US" sz="20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ko-KR" altLang="en-US" dirty="0"/>
              <a:t>모듈이 하나의 *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en-US" altLang="ko-KR" dirty="0"/>
              <a:t> </a:t>
            </a:r>
            <a:r>
              <a:rPr lang="ko-KR" altLang="en-US" dirty="0"/>
              <a:t>파일 안에 함수가 여러 개 들어 있는 것이라면</a:t>
            </a:r>
            <a:r>
              <a:rPr lang="en-US" altLang="ko-KR" dirty="0"/>
              <a:t>, </a:t>
            </a:r>
            <a:r>
              <a:rPr lang="ko-KR" altLang="en-US" dirty="0"/>
              <a:t>패키지</a:t>
            </a:r>
            <a:r>
              <a:rPr lang="en-US" altLang="ko-KR" dirty="0"/>
              <a:t>(Package)</a:t>
            </a:r>
            <a:r>
              <a:rPr lang="ko-KR" altLang="en-US" dirty="0"/>
              <a:t>는 여러 모듈을 모아 놓은 것으로 폴더의 형태로 나타냄</a:t>
            </a:r>
            <a:endParaRPr lang="en-US" altLang="ko-KR" dirty="0"/>
          </a:p>
          <a:p>
            <a:pPr lvl="1"/>
            <a:r>
              <a:rPr lang="ko-KR" altLang="en-US" dirty="0"/>
              <a:t> 모듈을 주제별로 분리할 때 주로 사용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988" y="2252496"/>
            <a:ext cx="4129020" cy="231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30055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06 </a:t>
            </a:r>
            <a:r>
              <a:rPr lang="ko-KR" altLang="en-US" sz="20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err="1"/>
              <a:t>임포트</a:t>
            </a:r>
            <a:r>
              <a:rPr lang="ko-KR" altLang="en-US" dirty="0"/>
              <a:t> 형식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9-11]</a:t>
            </a:r>
            <a:r>
              <a:rPr lang="ko-KR" altLang="en-US" dirty="0"/>
              <a:t>과 같은 형태로 구현 </a:t>
            </a:r>
            <a:r>
              <a:rPr lang="ko-KR" altLang="en-US" dirty="0" err="1"/>
              <a:t>임포트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99" y="884063"/>
            <a:ext cx="8226177" cy="427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99" y="2076695"/>
            <a:ext cx="8226177" cy="402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5710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커피를 타는 과정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17" y="951570"/>
            <a:ext cx="5701988" cy="290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8941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06 </a:t>
            </a:r>
            <a:r>
              <a:rPr lang="ko-KR" altLang="en-US" sz="20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내부 함수</a:t>
            </a:r>
            <a:r>
              <a:rPr lang="en-US" altLang="ko-KR" dirty="0"/>
              <a:t>, lambda, map()</a:t>
            </a:r>
          </a:p>
          <a:p>
            <a:pPr lvl="1"/>
            <a:r>
              <a:rPr lang="ko-KR" altLang="en-US" dirty="0"/>
              <a:t>내부 함수 </a:t>
            </a:r>
            <a:r>
              <a:rPr lang="en-US" altLang="ko-KR" dirty="0"/>
              <a:t>: </a:t>
            </a:r>
            <a:r>
              <a:rPr lang="ko-KR" altLang="en-US" dirty="0"/>
              <a:t>함수 안에 함수가 있는 형태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outFunc</a:t>
            </a:r>
            <a:r>
              <a:rPr lang="en-US" altLang="ko-KR" dirty="0"/>
              <a:t>() </a:t>
            </a:r>
            <a:r>
              <a:rPr lang="ko-KR" altLang="en-US" dirty="0"/>
              <a:t>함수 밖에서 호출하면 오류 발생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1403818"/>
            <a:ext cx="7830870" cy="173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3834925"/>
            <a:ext cx="7830870" cy="99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89732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06 </a:t>
            </a:r>
            <a:r>
              <a:rPr lang="ko-KR" altLang="en-US" sz="20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람다 함수 </a:t>
            </a:r>
            <a:r>
              <a:rPr lang="en-US" altLang="ko-KR" dirty="0"/>
              <a:t>: </a:t>
            </a:r>
            <a:r>
              <a:rPr lang="ko-KR" altLang="en-US" dirty="0"/>
              <a:t>함수를 한 줄로 간단하게 만들어 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37387"/>
            <a:ext cx="7664482" cy="151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51" y="2863742"/>
            <a:ext cx="7664482" cy="53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62282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06 </a:t>
            </a:r>
            <a:r>
              <a:rPr lang="ko-KR" altLang="en-US" sz="20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매개변수에 기본값을 설정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매개변수를 지정하지 않으면 기본값으로 설정</a:t>
            </a:r>
            <a:r>
              <a:rPr lang="en-US" altLang="ko-KR" dirty="0"/>
              <a:t>, </a:t>
            </a:r>
            <a:r>
              <a:rPr lang="ko-KR" altLang="en-US" dirty="0"/>
              <a:t>매개변수를 넘겨주면 기본값 무시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6" y="1003824"/>
            <a:ext cx="8055895" cy="156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8527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06 </a:t>
            </a:r>
            <a:r>
              <a:rPr lang="ko-KR" altLang="en-US" sz="20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리스트에 모두 </a:t>
            </a:r>
            <a:r>
              <a:rPr lang="en-US" altLang="ko-KR" dirty="0"/>
              <a:t>10</a:t>
            </a:r>
            <a:r>
              <a:rPr lang="ko-KR" altLang="en-US" dirty="0"/>
              <a:t>을 더하는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람다 함수와 </a:t>
            </a:r>
            <a:r>
              <a:rPr lang="en-US" altLang="ko-KR" dirty="0"/>
              <a:t>map() </a:t>
            </a:r>
            <a:r>
              <a:rPr lang="ko-KR" altLang="en-US" dirty="0"/>
              <a:t>함수로 간단히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1" y="1067430"/>
            <a:ext cx="8010890" cy="2182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1" y="3737323"/>
            <a:ext cx="8010890" cy="97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9143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06 </a:t>
            </a:r>
            <a:r>
              <a:rPr lang="ko-KR" altLang="en-US" sz="20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2</a:t>
            </a:r>
            <a:r>
              <a:rPr lang="ko-KR" altLang="en-US" dirty="0"/>
              <a:t>행과 </a:t>
            </a:r>
            <a:r>
              <a:rPr lang="en-US" altLang="ko-KR" dirty="0"/>
              <a:t>3</a:t>
            </a:r>
            <a:r>
              <a:rPr lang="ko-KR" altLang="en-US" dirty="0"/>
              <a:t>행을 합친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두 리스트 의 각 자릿수를 합쳐서 새로운 리스트로 만들기 </a:t>
            </a:r>
            <a:endParaRPr lang="en-US" altLang="ko-KR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884063"/>
            <a:ext cx="8100900" cy="74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2713945"/>
            <a:ext cx="8100900" cy="1593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20294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06 </a:t>
            </a:r>
            <a:r>
              <a:rPr lang="ko-KR" altLang="en-US" sz="20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재귀 함수</a:t>
            </a:r>
            <a:endParaRPr lang="en-US" altLang="ko-KR" dirty="0"/>
          </a:p>
          <a:p>
            <a:pPr lvl="1"/>
            <a:r>
              <a:rPr lang="ko-KR" altLang="en-US" dirty="0"/>
              <a:t>자신이 자신을 호출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1446625"/>
            <a:ext cx="8190910" cy="1625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28634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06 </a:t>
            </a:r>
            <a:r>
              <a:rPr lang="ko-KR" altLang="en-US" sz="20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입력한 숫자를 </a:t>
            </a:r>
            <a:r>
              <a:rPr lang="en-US" altLang="ko-KR" dirty="0"/>
              <a:t>1</a:t>
            </a:r>
            <a:r>
              <a:rPr lang="ko-KR" altLang="en-US" dirty="0"/>
              <a:t>까지 세는 함수를 재귀 함수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52" y="1041580"/>
            <a:ext cx="8055895" cy="1766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6" y="2807749"/>
            <a:ext cx="8055895" cy="782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4930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06 </a:t>
            </a:r>
            <a:r>
              <a:rPr lang="ko-KR" altLang="en-US" sz="20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err="1"/>
              <a:t>팩토리얼</a:t>
            </a:r>
            <a:r>
              <a:rPr lang="en-US" altLang="ko-KR" dirty="0"/>
              <a:t>(Factorial)</a:t>
            </a:r>
            <a:r>
              <a:rPr lang="ko-KR" altLang="en-US" dirty="0"/>
              <a:t>값을 구하는 함수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58" y="1131590"/>
            <a:ext cx="8092003" cy="2423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3383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06 </a:t>
            </a:r>
            <a:r>
              <a:rPr lang="ko-KR" altLang="en-US" sz="20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제너레이터와</a:t>
            </a:r>
            <a:r>
              <a:rPr lang="ko-KR" altLang="en-US" dirty="0"/>
              <a:t> </a:t>
            </a:r>
            <a:r>
              <a:rPr lang="en-US" altLang="ko-KR" dirty="0"/>
              <a:t>yield</a:t>
            </a:r>
          </a:p>
          <a:p>
            <a:pPr lvl="1"/>
            <a:r>
              <a:rPr lang="en-US" altLang="ko-KR" dirty="0"/>
              <a:t> yield </a:t>
            </a:r>
            <a:r>
              <a:rPr lang="ko-KR" altLang="en-US" dirty="0"/>
              <a:t>문 </a:t>
            </a:r>
            <a:r>
              <a:rPr lang="en-US" altLang="ko-KR" dirty="0"/>
              <a:t>: </a:t>
            </a:r>
            <a:r>
              <a:rPr lang="ko-KR" altLang="en-US" dirty="0"/>
              <a:t>함수를 종결하지 않으면서 값을 계속 반환 </a:t>
            </a:r>
            <a:endParaRPr lang="en-US" altLang="ko-KR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1446625"/>
            <a:ext cx="8145905" cy="1394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47" y="2840723"/>
            <a:ext cx="8147613" cy="578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555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06 </a:t>
            </a:r>
            <a:r>
              <a:rPr lang="ko-KR" altLang="en-US" sz="20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err="1"/>
              <a:t>제너레이터</a:t>
            </a:r>
            <a:r>
              <a:rPr lang="en-US" altLang="ko-KR" dirty="0"/>
              <a:t>(Generator : </a:t>
            </a:r>
            <a:r>
              <a:rPr lang="ko-KR" altLang="en-US" dirty="0" err="1"/>
              <a:t>생성자</a:t>
            </a:r>
            <a:r>
              <a:rPr lang="en-US" altLang="ko-KR" dirty="0"/>
              <a:t>) </a:t>
            </a:r>
            <a:r>
              <a:rPr lang="ko-KR" altLang="en-US" dirty="0"/>
              <a:t>함수</a:t>
            </a:r>
            <a:r>
              <a:rPr lang="en-US" altLang="ko-KR" dirty="0"/>
              <a:t> : yield</a:t>
            </a:r>
            <a:r>
              <a:rPr lang="ko-KR" altLang="en-US" dirty="0"/>
              <a:t>가 포함된 함수</a:t>
            </a:r>
            <a:endParaRPr lang="en-US" altLang="ko-KR" dirty="0"/>
          </a:p>
          <a:p>
            <a:pPr lvl="2"/>
            <a:r>
              <a:rPr lang="en-US" altLang="ko-KR" dirty="0"/>
              <a:t>yield </a:t>
            </a:r>
            <a:r>
              <a:rPr lang="ko-KR" altLang="en-US" dirty="0"/>
              <a:t>문으로 값을 반환한 후 계속 진행</a:t>
            </a:r>
            <a:endParaRPr lang="en-US" altLang="ko-KR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32" y="1446625"/>
            <a:ext cx="8090455" cy="322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356865" y="232422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행에서 </a:t>
            </a:r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문이 실행될 때 </a:t>
            </a:r>
            <a:r>
              <a:rPr lang="en-US" altLang="ko-KR" sz="1400" dirty="0" err="1">
                <a:solidFill>
                  <a:srgbClr val="FF0000"/>
                </a:solidFill>
              </a:rPr>
              <a:t>genFunc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 호출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53673" y="2581729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행에서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 출력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 err="1">
                <a:solidFill>
                  <a:srgbClr val="FF0000"/>
                </a:solidFill>
              </a:rPr>
              <a:t>제너레이터는</a:t>
            </a:r>
            <a:r>
              <a:rPr lang="ko-KR" altLang="en-US" sz="1400" dirty="0">
                <a:solidFill>
                  <a:srgbClr val="FF0000"/>
                </a:solidFill>
              </a:rPr>
              <a:t> 계속 진행되어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행의 메시지 출력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아직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행의 </a:t>
            </a:r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문이 끝나지 않았으므로 계속 반복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153186" y="1516309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행의 </a:t>
            </a:r>
            <a:r>
              <a:rPr lang="en-US" altLang="ko-KR" sz="1400" dirty="0" err="1">
                <a:solidFill>
                  <a:srgbClr val="FF0000"/>
                </a:solidFill>
              </a:rPr>
              <a:t>genFunc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함수는 매개변수 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ko-KR" altLang="en-US" sz="1400" dirty="0">
                <a:solidFill>
                  <a:srgbClr val="FF0000"/>
                </a:solidFill>
              </a:rPr>
              <a:t>에 </a:t>
            </a:r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를 대입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행에서 </a:t>
            </a:r>
            <a:r>
              <a:rPr lang="en-US" altLang="ko-KR" sz="1400" dirty="0">
                <a:solidFill>
                  <a:srgbClr val="FF0000"/>
                </a:solidFill>
              </a:rPr>
              <a:t>range() </a:t>
            </a:r>
            <a:r>
              <a:rPr lang="ko-KR" altLang="en-US" sz="1400" dirty="0">
                <a:solidFill>
                  <a:srgbClr val="FF0000"/>
                </a:solidFill>
              </a:rPr>
              <a:t>함수로 </a:t>
            </a:r>
            <a:r>
              <a:rPr lang="en-US" altLang="ko-KR" sz="1400" dirty="0">
                <a:solidFill>
                  <a:srgbClr val="FF0000"/>
                </a:solidFill>
              </a:rPr>
              <a:t>0~4</a:t>
            </a:r>
            <a:r>
              <a:rPr lang="ko-KR" altLang="en-US" sz="1400" dirty="0">
                <a:solidFill>
                  <a:srgbClr val="FF0000"/>
                </a:solidFill>
              </a:rPr>
              <a:t>를 반복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행에서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 반환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0158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커피를 타는 과정의 코드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" y="884061"/>
            <a:ext cx="8091591" cy="4072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941930" y="2675342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커피의 종류를 </a:t>
            </a:r>
            <a:r>
              <a:rPr lang="ko-KR" altLang="en-US" sz="1400" dirty="0" err="1">
                <a:solidFill>
                  <a:srgbClr val="FF0000"/>
                </a:solidFill>
              </a:rPr>
              <a:t>입력받을</a:t>
            </a:r>
            <a:r>
              <a:rPr lang="ko-KR" altLang="en-US" sz="1400" dirty="0">
                <a:solidFill>
                  <a:srgbClr val="FF0000"/>
                </a:solidFill>
              </a:rPr>
              <a:t> 변수를 선언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손님에게 커피의 종류 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6~7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물과 컵을 준비하는 메시지를 출력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9~16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손님이 주문한 커피 종류에 따른 메시지 출력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7514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21" y="1024600"/>
            <a:ext cx="7974195" cy="290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806915" y="121528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18~19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물을 붓고 커피를 스푼으로 잘 저어 녹인 후 </a:t>
            </a:r>
            <a:r>
              <a:rPr lang="en-US" altLang="ko-KR" sz="1400" dirty="0">
                <a:solidFill>
                  <a:srgbClr val="FF0000"/>
                </a:solidFill>
              </a:rPr>
              <a:t>21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완성된 커피를 손님에게 제공</a:t>
            </a:r>
          </a:p>
        </p:txBody>
      </p:sp>
    </p:spTree>
    <p:extLst>
      <p:ext uri="{BB962C8B-B14F-4D97-AF65-F5344CB8AC3E}">
        <p14:creationId xmlns:p14="http://schemas.microsoft.com/office/powerpoint/2010/main" val="688227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손님 </a:t>
            </a:r>
            <a:r>
              <a:rPr lang="en-US" altLang="ko-KR" dirty="0"/>
              <a:t>3</a:t>
            </a:r>
            <a:r>
              <a:rPr lang="ko-KR" altLang="en-US" dirty="0"/>
              <a:t>명이 연속해서 들어온다고 했을 때</a:t>
            </a:r>
            <a:r>
              <a:rPr lang="en-US" altLang="ko-KR" dirty="0"/>
              <a:t>(Code09-01.py</a:t>
            </a:r>
            <a:r>
              <a:rPr lang="ko-KR" altLang="en-US" dirty="0"/>
              <a:t>의 </a:t>
            </a:r>
            <a:r>
              <a:rPr lang="en-US" altLang="ko-KR" dirty="0"/>
              <a:t>3~21</a:t>
            </a:r>
            <a:r>
              <a:rPr lang="ko-KR" altLang="en-US" dirty="0"/>
              <a:t>행을 </a:t>
            </a:r>
            <a:r>
              <a:rPr lang="en-US" altLang="ko-KR" dirty="0"/>
              <a:t>2</a:t>
            </a:r>
            <a:r>
              <a:rPr lang="ko-KR" altLang="en-US" dirty="0"/>
              <a:t>번 반복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6" y="917817"/>
            <a:ext cx="6832485" cy="410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5460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1756</TotalTime>
  <Words>1627</Words>
  <Application>Microsoft Office PowerPoint</Application>
  <PresentationFormat>화면 슬라이드 쇼(16:9)</PresentationFormat>
  <Paragraphs>385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6" baseType="lpstr">
      <vt:lpstr>HY견고딕</vt:lpstr>
      <vt:lpstr>맑은 고딕</vt:lpstr>
      <vt:lpstr>Arial</vt:lpstr>
      <vt:lpstr>Verdana</vt:lpstr>
      <vt:lpstr>Wingdings</vt:lpstr>
      <vt:lpstr>1_Office 테마</vt:lpstr>
      <vt:lpstr>PowerPoint 프레젠테이션</vt:lpstr>
      <vt:lpstr>PowerPoint 프레젠테이션</vt:lpstr>
      <vt:lpstr>Section 01 이 장에서 만들 프로그램</vt:lpstr>
      <vt:lpstr>Section 01 이 장에서 만들 프로그램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03 지역 변수, 전역 변수</vt:lpstr>
      <vt:lpstr>Section 03 지역 변수, 전역 변수</vt:lpstr>
      <vt:lpstr>Section 03 지역 변수, 전역 변수</vt:lpstr>
      <vt:lpstr>Section 03 지역 변수, 전역 변수</vt:lpstr>
      <vt:lpstr>Section 03 지역 변수, 전역 변수</vt:lpstr>
      <vt:lpstr>Section 03 지역 변수, 전역 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05 모듈</vt:lpstr>
      <vt:lpstr>Section 05 모듈</vt:lpstr>
      <vt:lpstr>Section 05 모듈</vt:lpstr>
      <vt:lpstr>Section 05 모듈</vt:lpstr>
      <vt:lpstr>Section 05 모듈</vt:lpstr>
      <vt:lpstr>Section 05 모듈</vt:lpstr>
      <vt:lpstr>Section 05 모듈</vt:lpstr>
      <vt:lpstr>Section 05 모듈</vt:lpstr>
      <vt:lpstr>Section 05 모듈</vt:lpstr>
      <vt:lpstr>Section 05 모듈</vt:lpstr>
      <vt:lpstr>Section 05 모듈</vt:lpstr>
      <vt:lpstr>Section 05 모듈</vt:lpstr>
      <vt:lpstr>Section 05 모듈</vt:lpstr>
      <vt:lpstr>Section 05 모듈</vt:lpstr>
      <vt:lpstr>Section 06 함수의 심화 내용</vt:lpstr>
      <vt:lpstr>Section 06 함수의 심화 내용</vt:lpstr>
      <vt:lpstr>Section 06 함수의 심화 내용</vt:lpstr>
      <vt:lpstr>Section 06 함수의 심화 내용</vt:lpstr>
      <vt:lpstr>Section 06 함수의 심화 내용</vt:lpstr>
      <vt:lpstr>Section 06 함수의 심화 내용</vt:lpstr>
      <vt:lpstr>Section 06 함수의 심화 내용</vt:lpstr>
      <vt:lpstr>Section 06 함수의 심화 내용</vt:lpstr>
      <vt:lpstr>Section 06 함수의 심화 내용</vt:lpstr>
      <vt:lpstr>Section 06 함수의 심화 내용</vt:lpstr>
      <vt:lpstr>Section 06 함수의 심화 내용</vt:lpstr>
      <vt:lpstr>Section 06 함수의 심화 내용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Kim Sungmu</cp:lastModifiedBy>
  <cp:revision>284</cp:revision>
  <dcterms:created xsi:type="dcterms:W3CDTF">2012-07-23T02:34:37Z</dcterms:created>
  <dcterms:modified xsi:type="dcterms:W3CDTF">2022-01-28T02:42:21Z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